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3" r:id="rId6"/>
    <p:sldId id="260" r:id="rId7"/>
    <p:sldId id="261" r:id="rId8"/>
    <p:sldId id="267" r:id="rId9"/>
    <p:sldId id="272" r:id="rId10"/>
    <p:sldId id="271" r:id="rId11"/>
    <p:sldId id="273" r:id="rId12"/>
    <p:sldId id="274" r:id="rId13"/>
    <p:sldId id="268" r:id="rId14"/>
    <p:sldId id="269" r:id="rId15"/>
    <p:sldId id="264" r:id="rId16"/>
    <p:sldId id="265" r:id="rId17"/>
    <p:sldId id="266"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19"/>
  </p:normalViewPr>
  <p:slideViewPr>
    <p:cSldViewPr snapToGrid="0">
      <p:cViewPr>
        <p:scale>
          <a:sx n="110" d="100"/>
          <a:sy n="110" d="100"/>
        </p:scale>
        <p:origin x="1688"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AD8D62-DCC2-4CBE-83DA-9ECE1DD16F87}" type="doc">
      <dgm:prSet loTypeId="urn:microsoft.com/office/officeart/2011/layout/CircleProcess" loCatId="process" qsTypeId="urn:microsoft.com/office/officeart/2005/8/quickstyle/simple3" qsCatId="simple" csTypeId="urn:microsoft.com/office/officeart/2005/8/colors/accent1_4" csCatId="accent1" phldr="1"/>
      <dgm:spPr/>
      <dgm:t>
        <a:bodyPr/>
        <a:lstStyle/>
        <a:p>
          <a:endParaRPr lang="en-IN"/>
        </a:p>
      </dgm:t>
    </dgm:pt>
    <dgm:pt modelId="{BC7CF13E-48E6-4CCA-985F-821B0ABFE0FE}">
      <dgm:prSet phldrT="[Text]"/>
      <dgm:spPr/>
      <dgm:t>
        <a:bodyPr/>
        <a:lstStyle/>
        <a:p>
          <a:r>
            <a:rPr lang="en-IN" dirty="0"/>
            <a:t>Importing the Data</a:t>
          </a:r>
        </a:p>
      </dgm:t>
    </dgm:pt>
    <dgm:pt modelId="{7E05918B-0526-4AEB-86B4-EDB04684C6CF}" type="parTrans" cxnId="{36C641BD-F7DF-4DF1-A839-109834998E69}">
      <dgm:prSet/>
      <dgm:spPr/>
      <dgm:t>
        <a:bodyPr/>
        <a:lstStyle/>
        <a:p>
          <a:endParaRPr lang="en-IN"/>
        </a:p>
      </dgm:t>
    </dgm:pt>
    <dgm:pt modelId="{FB666919-084D-4327-91C2-7C35021E6529}" type="sibTrans" cxnId="{36C641BD-F7DF-4DF1-A839-109834998E69}">
      <dgm:prSet/>
      <dgm:spPr/>
      <dgm:t>
        <a:bodyPr/>
        <a:lstStyle/>
        <a:p>
          <a:endParaRPr lang="en-IN"/>
        </a:p>
      </dgm:t>
    </dgm:pt>
    <dgm:pt modelId="{F1296084-4882-401E-BF04-7A0E3CF44B1C}">
      <dgm:prSet phldrT="[Text]"/>
      <dgm:spPr/>
      <dgm:t>
        <a:bodyPr/>
        <a:lstStyle/>
        <a:p>
          <a:r>
            <a:rPr lang="en-IN" dirty="0"/>
            <a:t>Removing large null value columns</a:t>
          </a:r>
        </a:p>
      </dgm:t>
    </dgm:pt>
    <dgm:pt modelId="{9888371B-4A5C-4157-B290-CBDB07B56775}" type="parTrans" cxnId="{2F45672E-3E86-4173-9623-90BBA48FB1B4}">
      <dgm:prSet/>
      <dgm:spPr/>
      <dgm:t>
        <a:bodyPr/>
        <a:lstStyle/>
        <a:p>
          <a:endParaRPr lang="en-IN"/>
        </a:p>
      </dgm:t>
    </dgm:pt>
    <dgm:pt modelId="{1FB5C5A0-6E9E-4CCE-ABDE-AB89BBAF169A}" type="sibTrans" cxnId="{2F45672E-3E86-4173-9623-90BBA48FB1B4}">
      <dgm:prSet/>
      <dgm:spPr/>
      <dgm:t>
        <a:bodyPr/>
        <a:lstStyle/>
        <a:p>
          <a:endParaRPr lang="en-IN"/>
        </a:p>
      </dgm:t>
    </dgm:pt>
    <dgm:pt modelId="{314B2251-69F0-43B4-927D-418813C44B96}">
      <dgm:prSet phldrT="[Text]"/>
      <dgm:spPr/>
      <dgm:t>
        <a:bodyPr/>
        <a:lstStyle/>
        <a:p>
          <a:r>
            <a:rPr lang="en-IN" dirty="0"/>
            <a:t>Removing irrelevant columns</a:t>
          </a:r>
        </a:p>
      </dgm:t>
    </dgm:pt>
    <dgm:pt modelId="{66BD682B-36D3-4FEF-AE57-8B827B34D16F}" type="parTrans" cxnId="{41483859-7EC2-47FD-8873-D0211E86361B}">
      <dgm:prSet/>
      <dgm:spPr/>
      <dgm:t>
        <a:bodyPr/>
        <a:lstStyle/>
        <a:p>
          <a:endParaRPr lang="en-IN"/>
        </a:p>
      </dgm:t>
    </dgm:pt>
    <dgm:pt modelId="{C71F0CFE-253F-489E-BCB6-6E1A5CB619F6}" type="sibTrans" cxnId="{41483859-7EC2-47FD-8873-D0211E86361B}">
      <dgm:prSet/>
      <dgm:spPr/>
      <dgm:t>
        <a:bodyPr/>
        <a:lstStyle/>
        <a:p>
          <a:endParaRPr lang="en-IN"/>
        </a:p>
      </dgm:t>
    </dgm:pt>
    <dgm:pt modelId="{87DB4B17-95EE-423D-941B-A5ABFE70FE2B}">
      <dgm:prSet phldrT="[Text]"/>
      <dgm:spPr/>
      <dgm:t>
        <a:bodyPr/>
        <a:lstStyle/>
        <a:p>
          <a:r>
            <a:rPr lang="en-IN" dirty="0"/>
            <a:t>Removing/Fixing null values</a:t>
          </a:r>
        </a:p>
      </dgm:t>
    </dgm:pt>
    <dgm:pt modelId="{1D9AAF4C-1387-44E7-A6C0-0A93176EFBB8}" type="parTrans" cxnId="{A2111BDA-1532-41C6-AD2B-E1987CE9F0D7}">
      <dgm:prSet/>
      <dgm:spPr/>
      <dgm:t>
        <a:bodyPr/>
        <a:lstStyle/>
        <a:p>
          <a:endParaRPr lang="en-IN"/>
        </a:p>
      </dgm:t>
    </dgm:pt>
    <dgm:pt modelId="{263236C4-7DF2-4631-AE1E-B8B876BEE81E}" type="sibTrans" cxnId="{A2111BDA-1532-41C6-AD2B-E1987CE9F0D7}">
      <dgm:prSet/>
      <dgm:spPr/>
      <dgm:t>
        <a:bodyPr/>
        <a:lstStyle/>
        <a:p>
          <a:endParaRPr lang="en-IN"/>
        </a:p>
      </dgm:t>
    </dgm:pt>
    <dgm:pt modelId="{ECBC75CF-DEC3-4DA9-84A8-9303AC7D9D10}">
      <dgm:prSet phldrT="[Text]"/>
      <dgm:spPr/>
      <dgm:t>
        <a:bodyPr/>
        <a:lstStyle/>
        <a:p>
          <a:r>
            <a:rPr lang="en-IN" dirty="0"/>
            <a:t>Correcting data types and deriving new columns</a:t>
          </a:r>
        </a:p>
      </dgm:t>
    </dgm:pt>
    <dgm:pt modelId="{CF68D833-C8E6-4F3B-9898-BC9BF11A2A15}" type="parTrans" cxnId="{E18A9305-91A0-4FB8-AD46-D74A4ADB56EF}">
      <dgm:prSet/>
      <dgm:spPr/>
      <dgm:t>
        <a:bodyPr/>
        <a:lstStyle/>
        <a:p>
          <a:endParaRPr lang="en-IN"/>
        </a:p>
      </dgm:t>
    </dgm:pt>
    <dgm:pt modelId="{A7208B2A-6D36-4886-AAC4-D9BEA8EE8562}" type="sibTrans" cxnId="{E18A9305-91A0-4FB8-AD46-D74A4ADB56EF}">
      <dgm:prSet/>
      <dgm:spPr/>
      <dgm:t>
        <a:bodyPr/>
        <a:lstStyle/>
        <a:p>
          <a:endParaRPr lang="en-IN"/>
        </a:p>
      </dgm:t>
    </dgm:pt>
    <dgm:pt modelId="{971EEFAB-30DE-498D-B3A8-82613F1C2D33}">
      <dgm:prSet phldrT="[Text]"/>
      <dgm:spPr/>
      <dgm:t>
        <a:bodyPr/>
        <a:lstStyle/>
        <a:p>
          <a:r>
            <a:rPr lang="en-IN" dirty="0"/>
            <a:t>Filter Data for requirement.</a:t>
          </a:r>
        </a:p>
      </dgm:t>
    </dgm:pt>
    <dgm:pt modelId="{831BB1E2-475A-4661-80C2-E40BF5D9E34B}" type="parTrans" cxnId="{BF9BF496-C5ED-4BEB-9AEF-BD6A25A24FC7}">
      <dgm:prSet/>
      <dgm:spPr/>
      <dgm:t>
        <a:bodyPr/>
        <a:lstStyle/>
        <a:p>
          <a:endParaRPr lang="en-IN"/>
        </a:p>
      </dgm:t>
    </dgm:pt>
    <dgm:pt modelId="{DC4C381D-A777-4155-B913-2C8B4E3FAF59}" type="sibTrans" cxnId="{BF9BF496-C5ED-4BEB-9AEF-BD6A25A24FC7}">
      <dgm:prSet/>
      <dgm:spPr/>
      <dgm:t>
        <a:bodyPr/>
        <a:lstStyle/>
        <a:p>
          <a:endParaRPr lang="en-IN"/>
        </a:p>
      </dgm:t>
    </dgm:pt>
    <dgm:pt modelId="{D615DE8F-9EE7-47E6-BDBC-27210AD6B66B}">
      <dgm:prSet phldrT="[Text]"/>
      <dgm:spPr/>
      <dgm:t>
        <a:bodyPr/>
        <a:lstStyle/>
        <a:p>
          <a:r>
            <a:rPr lang="en-IN" dirty="0"/>
            <a:t>Removing Duplicate Data</a:t>
          </a:r>
        </a:p>
      </dgm:t>
    </dgm:pt>
    <dgm:pt modelId="{93A51C8E-9C62-4136-99E6-002C03381813}" type="parTrans" cxnId="{9F5B7053-8F24-40A5-AD33-81E0947D25E1}">
      <dgm:prSet/>
      <dgm:spPr/>
      <dgm:t>
        <a:bodyPr/>
        <a:lstStyle/>
        <a:p>
          <a:endParaRPr lang="en-IN"/>
        </a:p>
      </dgm:t>
    </dgm:pt>
    <dgm:pt modelId="{925F4C72-E967-493B-AA5D-FFDD838D902E}" type="sibTrans" cxnId="{9F5B7053-8F24-40A5-AD33-81E0947D25E1}">
      <dgm:prSet/>
      <dgm:spPr/>
      <dgm:t>
        <a:bodyPr/>
        <a:lstStyle/>
        <a:p>
          <a:endParaRPr lang="en-IN"/>
        </a:p>
      </dgm:t>
    </dgm:pt>
    <dgm:pt modelId="{0077A407-AF31-4E4B-ADC5-01EE984AE18F}">
      <dgm:prSet phldrT="[Text]"/>
      <dgm:spPr/>
      <dgm:t>
        <a:bodyPr/>
        <a:lstStyle/>
        <a:p>
          <a:r>
            <a:rPr lang="en-IN" dirty="0"/>
            <a:t>Removing outliers</a:t>
          </a:r>
        </a:p>
      </dgm:t>
    </dgm:pt>
    <dgm:pt modelId="{4B2F5796-0038-454F-AB7E-2B9557BD4003}" type="parTrans" cxnId="{E064EA00-E0DE-45E9-BE9D-98B715DBDDFB}">
      <dgm:prSet/>
      <dgm:spPr/>
      <dgm:t>
        <a:bodyPr/>
        <a:lstStyle/>
        <a:p>
          <a:endParaRPr lang="en-IN"/>
        </a:p>
      </dgm:t>
    </dgm:pt>
    <dgm:pt modelId="{A4E73DA2-2320-4163-8227-C40ED6F745F1}" type="sibTrans" cxnId="{E064EA00-E0DE-45E9-BE9D-98B715DBDDFB}">
      <dgm:prSet/>
      <dgm:spPr/>
      <dgm:t>
        <a:bodyPr/>
        <a:lstStyle/>
        <a:p>
          <a:endParaRPr lang="en-IN"/>
        </a:p>
      </dgm:t>
    </dgm:pt>
    <dgm:pt modelId="{9F8F8286-68C6-4549-9CBE-3C72908A6C10}" type="pres">
      <dgm:prSet presAssocID="{43AD8D62-DCC2-4CBE-83DA-9ECE1DD16F87}" presName="Name0" presStyleCnt="0">
        <dgm:presLayoutVars>
          <dgm:chMax val="11"/>
          <dgm:chPref val="11"/>
          <dgm:dir/>
          <dgm:resizeHandles/>
        </dgm:presLayoutVars>
      </dgm:prSet>
      <dgm:spPr/>
    </dgm:pt>
    <dgm:pt modelId="{78BA1824-6AEB-415F-9133-28B03579978C}" type="pres">
      <dgm:prSet presAssocID="{0077A407-AF31-4E4B-ADC5-01EE984AE18F}" presName="Accent8" presStyleCnt="0"/>
      <dgm:spPr/>
    </dgm:pt>
    <dgm:pt modelId="{D7382D3E-6F29-4974-8F9D-8075582475C6}" type="pres">
      <dgm:prSet presAssocID="{0077A407-AF31-4E4B-ADC5-01EE984AE18F}" presName="Accent" presStyleLbl="node1" presStyleIdx="0" presStyleCnt="8"/>
      <dgm:spPr/>
    </dgm:pt>
    <dgm:pt modelId="{5B006B3B-C292-4C75-B336-BEFEFECE744D}" type="pres">
      <dgm:prSet presAssocID="{0077A407-AF31-4E4B-ADC5-01EE984AE18F}" presName="ParentBackground8" presStyleCnt="0"/>
      <dgm:spPr/>
    </dgm:pt>
    <dgm:pt modelId="{DB90073F-2185-47A1-B698-F12F814965C4}" type="pres">
      <dgm:prSet presAssocID="{0077A407-AF31-4E4B-ADC5-01EE984AE18F}" presName="ParentBackground" presStyleLbl="fgAcc1" presStyleIdx="0" presStyleCnt="8"/>
      <dgm:spPr/>
    </dgm:pt>
    <dgm:pt modelId="{C38C5FBA-DADB-4A87-84C6-839503B62D23}" type="pres">
      <dgm:prSet presAssocID="{0077A407-AF31-4E4B-ADC5-01EE984AE18F}" presName="Parent8" presStyleLbl="revTx" presStyleIdx="0" presStyleCnt="0">
        <dgm:presLayoutVars>
          <dgm:chMax val="1"/>
          <dgm:chPref val="1"/>
          <dgm:bulletEnabled val="1"/>
        </dgm:presLayoutVars>
      </dgm:prSet>
      <dgm:spPr/>
    </dgm:pt>
    <dgm:pt modelId="{764DCF55-2E4D-46E5-92FF-DF99C9BCA931}" type="pres">
      <dgm:prSet presAssocID="{971EEFAB-30DE-498D-B3A8-82613F1C2D33}" presName="Accent7" presStyleCnt="0"/>
      <dgm:spPr/>
    </dgm:pt>
    <dgm:pt modelId="{2BE9F39C-235E-411C-BF8E-8A13D173AE9E}" type="pres">
      <dgm:prSet presAssocID="{971EEFAB-30DE-498D-B3A8-82613F1C2D33}" presName="Accent" presStyleLbl="node1" presStyleIdx="1" presStyleCnt="8"/>
      <dgm:spPr/>
    </dgm:pt>
    <dgm:pt modelId="{9F9A6261-9CC5-44D2-9E37-BC6935BB35AF}" type="pres">
      <dgm:prSet presAssocID="{971EEFAB-30DE-498D-B3A8-82613F1C2D33}" presName="ParentBackground7" presStyleCnt="0"/>
      <dgm:spPr/>
    </dgm:pt>
    <dgm:pt modelId="{3BE64DAB-3AC6-4A3B-A1E2-9E92E31E6FA5}" type="pres">
      <dgm:prSet presAssocID="{971EEFAB-30DE-498D-B3A8-82613F1C2D33}" presName="ParentBackground" presStyleLbl="fgAcc1" presStyleIdx="1" presStyleCnt="8"/>
      <dgm:spPr/>
    </dgm:pt>
    <dgm:pt modelId="{1A3E8D9D-0156-4E84-9321-718F9489C3A4}" type="pres">
      <dgm:prSet presAssocID="{971EEFAB-30DE-498D-B3A8-82613F1C2D33}" presName="Parent7" presStyleLbl="revTx" presStyleIdx="0" presStyleCnt="0">
        <dgm:presLayoutVars>
          <dgm:chMax val="1"/>
          <dgm:chPref val="1"/>
          <dgm:bulletEnabled val="1"/>
        </dgm:presLayoutVars>
      </dgm:prSet>
      <dgm:spPr/>
    </dgm:pt>
    <dgm:pt modelId="{4D42814F-06AA-465F-B4B2-AC4892103DCA}" type="pres">
      <dgm:prSet presAssocID="{ECBC75CF-DEC3-4DA9-84A8-9303AC7D9D10}" presName="Accent6" presStyleCnt="0"/>
      <dgm:spPr/>
    </dgm:pt>
    <dgm:pt modelId="{1F3ABD3F-CEAA-40E1-9225-2D69D88D1AFD}" type="pres">
      <dgm:prSet presAssocID="{ECBC75CF-DEC3-4DA9-84A8-9303AC7D9D10}" presName="Accent" presStyleLbl="node1" presStyleIdx="2" presStyleCnt="8"/>
      <dgm:spPr/>
    </dgm:pt>
    <dgm:pt modelId="{10B2D188-85FB-459F-B891-C4291FFBEA8C}" type="pres">
      <dgm:prSet presAssocID="{ECBC75CF-DEC3-4DA9-84A8-9303AC7D9D10}" presName="ParentBackground6" presStyleCnt="0"/>
      <dgm:spPr/>
    </dgm:pt>
    <dgm:pt modelId="{66F3890C-83D3-4C43-9938-3E5E482DE637}" type="pres">
      <dgm:prSet presAssocID="{ECBC75CF-DEC3-4DA9-84A8-9303AC7D9D10}" presName="ParentBackground" presStyleLbl="fgAcc1" presStyleIdx="2" presStyleCnt="8"/>
      <dgm:spPr/>
    </dgm:pt>
    <dgm:pt modelId="{D371DF48-5195-4C34-9CE8-BD5C936F68AC}" type="pres">
      <dgm:prSet presAssocID="{ECBC75CF-DEC3-4DA9-84A8-9303AC7D9D10}" presName="Parent6" presStyleLbl="revTx" presStyleIdx="0" presStyleCnt="0">
        <dgm:presLayoutVars>
          <dgm:chMax val="1"/>
          <dgm:chPref val="1"/>
          <dgm:bulletEnabled val="1"/>
        </dgm:presLayoutVars>
      </dgm:prSet>
      <dgm:spPr/>
    </dgm:pt>
    <dgm:pt modelId="{FA850F7A-A004-447D-BBE2-5248EC1C4856}" type="pres">
      <dgm:prSet presAssocID="{87DB4B17-95EE-423D-941B-A5ABFE70FE2B}" presName="Accent5" presStyleCnt="0"/>
      <dgm:spPr/>
    </dgm:pt>
    <dgm:pt modelId="{16824EEA-A689-4234-B17B-2A61F9008F8F}" type="pres">
      <dgm:prSet presAssocID="{87DB4B17-95EE-423D-941B-A5ABFE70FE2B}" presName="Accent" presStyleLbl="node1" presStyleIdx="3" presStyleCnt="8"/>
      <dgm:spPr/>
    </dgm:pt>
    <dgm:pt modelId="{3D0081D0-B567-454F-AA44-EADAB5CDB0C0}" type="pres">
      <dgm:prSet presAssocID="{87DB4B17-95EE-423D-941B-A5ABFE70FE2B}" presName="ParentBackground5" presStyleCnt="0"/>
      <dgm:spPr/>
    </dgm:pt>
    <dgm:pt modelId="{AD9B1121-BF9C-4074-B3EC-DD8B1E34B145}" type="pres">
      <dgm:prSet presAssocID="{87DB4B17-95EE-423D-941B-A5ABFE70FE2B}" presName="ParentBackground" presStyleLbl="fgAcc1" presStyleIdx="3" presStyleCnt="8"/>
      <dgm:spPr/>
    </dgm:pt>
    <dgm:pt modelId="{47E3129D-31DE-4A9C-BCFC-F76EC5BD009C}" type="pres">
      <dgm:prSet presAssocID="{87DB4B17-95EE-423D-941B-A5ABFE70FE2B}" presName="Parent5" presStyleLbl="revTx" presStyleIdx="0" presStyleCnt="0">
        <dgm:presLayoutVars>
          <dgm:chMax val="1"/>
          <dgm:chPref val="1"/>
          <dgm:bulletEnabled val="1"/>
        </dgm:presLayoutVars>
      </dgm:prSet>
      <dgm:spPr/>
    </dgm:pt>
    <dgm:pt modelId="{E22AF47E-6A71-4043-B25D-67B56C2C21A0}" type="pres">
      <dgm:prSet presAssocID="{314B2251-69F0-43B4-927D-418813C44B96}" presName="Accent4" presStyleCnt="0"/>
      <dgm:spPr/>
    </dgm:pt>
    <dgm:pt modelId="{BDD731B0-50CA-4E29-9754-BDCB1EBC4DBA}" type="pres">
      <dgm:prSet presAssocID="{314B2251-69F0-43B4-927D-418813C44B96}" presName="Accent" presStyleLbl="node1" presStyleIdx="4" presStyleCnt="8"/>
      <dgm:spPr/>
    </dgm:pt>
    <dgm:pt modelId="{1A8FF917-7F6D-4265-8480-A55EF8CCFA77}" type="pres">
      <dgm:prSet presAssocID="{314B2251-69F0-43B4-927D-418813C44B96}" presName="ParentBackground4" presStyleCnt="0"/>
      <dgm:spPr/>
    </dgm:pt>
    <dgm:pt modelId="{14FE1DC8-1ACC-4C51-8D78-8809CE3D8ACB}" type="pres">
      <dgm:prSet presAssocID="{314B2251-69F0-43B4-927D-418813C44B96}" presName="ParentBackground" presStyleLbl="fgAcc1" presStyleIdx="4" presStyleCnt="8" custLinFactNeighborY="-2072"/>
      <dgm:spPr/>
    </dgm:pt>
    <dgm:pt modelId="{02216165-2620-4547-AD38-089AA80A0292}" type="pres">
      <dgm:prSet presAssocID="{314B2251-69F0-43B4-927D-418813C44B96}" presName="Parent4" presStyleLbl="revTx" presStyleIdx="0" presStyleCnt="0">
        <dgm:presLayoutVars>
          <dgm:chMax val="1"/>
          <dgm:chPref val="1"/>
          <dgm:bulletEnabled val="1"/>
        </dgm:presLayoutVars>
      </dgm:prSet>
      <dgm:spPr/>
    </dgm:pt>
    <dgm:pt modelId="{E403894A-A6D5-491C-ACAD-0E88054F2A31}" type="pres">
      <dgm:prSet presAssocID="{D615DE8F-9EE7-47E6-BDBC-27210AD6B66B}" presName="Accent3" presStyleCnt="0"/>
      <dgm:spPr/>
    </dgm:pt>
    <dgm:pt modelId="{B691AD74-CB7C-411B-B530-375303D136AA}" type="pres">
      <dgm:prSet presAssocID="{D615DE8F-9EE7-47E6-BDBC-27210AD6B66B}" presName="Accent" presStyleLbl="node1" presStyleIdx="5" presStyleCnt="8"/>
      <dgm:spPr/>
    </dgm:pt>
    <dgm:pt modelId="{4A9C726A-A5F2-4191-AC7F-BEE729D8145F}" type="pres">
      <dgm:prSet presAssocID="{D615DE8F-9EE7-47E6-BDBC-27210AD6B66B}" presName="ParentBackground3" presStyleCnt="0"/>
      <dgm:spPr/>
    </dgm:pt>
    <dgm:pt modelId="{8E0A8684-00A6-4A21-A804-575A7B187691}" type="pres">
      <dgm:prSet presAssocID="{D615DE8F-9EE7-47E6-BDBC-27210AD6B66B}" presName="ParentBackground" presStyleLbl="fgAcc1" presStyleIdx="5" presStyleCnt="8"/>
      <dgm:spPr/>
    </dgm:pt>
    <dgm:pt modelId="{841AED65-E331-4372-9B23-246A2376DD0E}" type="pres">
      <dgm:prSet presAssocID="{D615DE8F-9EE7-47E6-BDBC-27210AD6B66B}" presName="Parent3" presStyleLbl="revTx" presStyleIdx="0" presStyleCnt="0">
        <dgm:presLayoutVars>
          <dgm:chMax val="1"/>
          <dgm:chPref val="1"/>
          <dgm:bulletEnabled val="1"/>
        </dgm:presLayoutVars>
      </dgm:prSet>
      <dgm:spPr/>
    </dgm:pt>
    <dgm:pt modelId="{E5EB84FB-DBB0-46BB-9BA9-2F00C1B68EB5}" type="pres">
      <dgm:prSet presAssocID="{F1296084-4882-401E-BF04-7A0E3CF44B1C}" presName="Accent2" presStyleCnt="0"/>
      <dgm:spPr/>
    </dgm:pt>
    <dgm:pt modelId="{EA7B42BF-893D-4FB3-9F39-7041EDA2C69B}" type="pres">
      <dgm:prSet presAssocID="{F1296084-4882-401E-BF04-7A0E3CF44B1C}" presName="Accent" presStyleLbl="node1" presStyleIdx="6" presStyleCnt="8"/>
      <dgm:spPr/>
    </dgm:pt>
    <dgm:pt modelId="{22421FC5-B21B-4529-94CE-C5B3D8374DAF}" type="pres">
      <dgm:prSet presAssocID="{F1296084-4882-401E-BF04-7A0E3CF44B1C}" presName="ParentBackground2" presStyleCnt="0"/>
      <dgm:spPr/>
    </dgm:pt>
    <dgm:pt modelId="{A07BB201-FE5F-4451-BFF1-64798F25C5C1}" type="pres">
      <dgm:prSet presAssocID="{F1296084-4882-401E-BF04-7A0E3CF44B1C}" presName="ParentBackground" presStyleLbl="fgAcc1" presStyleIdx="6" presStyleCnt="8"/>
      <dgm:spPr/>
    </dgm:pt>
    <dgm:pt modelId="{A62FE234-898D-4084-AD56-85E70D2C2E0F}" type="pres">
      <dgm:prSet presAssocID="{F1296084-4882-401E-BF04-7A0E3CF44B1C}" presName="Parent2" presStyleLbl="revTx" presStyleIdx="0" presStyleCnt="0">
        <dgm:presLayoutVars>
          <dgm:chMax val="1"/>
          <dgm:chPref val="1"/>
          <dgm:bulletEnabled val="1"/>
        </dgm:presLayoutVars>
      </dgm:prSet>
      <dgm:spPr/>
    </dgm:pt>
    <dgm:pt modelId="{99728451-9069-4F4E-B5B2-54A29103BC2D}" type="pres">
      <dgm:prSet presAssocID="{BC7CF13E-48E6-4CCA-985F-821B0ABFE0FE}" presName="Accent1" presStyleCnt="0"/>
      <dgm:spPr/>
    </dgm:pt>
    <dgm:pt modelId="{2800F6E6-7C9D-4AD0-8A95-9F2EECE35CE5}" type="pres">
      <dgm:prSet presAssocID="{BC7CF13E-48E6-4CCA-985F-821B0ABFE0FE}" presName="Accent" presStyleLbl="node1" presStyleIdx="7" presStyleCnt="8"/>
      <dgm:spPr/>
    </dgm:pt>
    <dgm:pt modelId="{DF8EEE90-D97F-4B37-A04B-F5520CF6A9EF}" type="pres">
      <dgm:prSet presAssocID="{BC7CF13E-48E6-4CCA-985F-821B0ABFE0FE}" presName="ParentBackground1" presStyleCnt="0"/>
      <dgm:spPr/>
    </dgm:pt>
    <dgm:pt modelId="{DB418493-11A7-4203-8111-DACEBAA162ED}" type="pres">
      <dgm:prSet presAssocID="{BC7CF13E-48E6-4CCA-985F-821B0ABFE0FE}" presName="ParentBackground" presStyleLbl="fgAcc1" presStyleIdx="7" presStyleCnt="8"/>
      <dgm:spPr/>
    </dgm:pt>
    <dgm:pt modelId="{035DCACE-955D-425D-99A7-051BCD2BF7DB}" type="pres">
      <dgm:prSet presAssocID="{BC7CF13E-48E6-4CCA-985F-821B0ABFE0FE}" presName="Parent1" presStyleLbl="revTx" presStyleIdx="0" presStyleCnt="0">
        <dgm:presLayoutVars>
          <dgm:chMax val="1"/>
          <dgm:chPref val="1"/>
          <dgm:bulletEnabled val="1"/>
        </dgm:presLayoutVars>
      </dgm:prSet>
      <dgm:spPr/>
    </dgm:pt>
  </dgm:ptLst>
  <dgm:cxnLst>
    <dgm:cxn modelId="{E064EA00-E0DE-45E9-BE9D-98B715DBDDFB}" srcId="{43AD8D62-DCC2-4CBE-83DA-9ECE1DD16F87}" destId="{0077A407-AF31-4E4B-ADC5-01EE984AE18F}" srcOrd="7" destOrd="0" parTransId="{4B2F5796-0038-454F-AB7E-2B9557BD4003}" sibTransId="{A4E73DA2-2320-4163-8227-C40ED6F745F1}"/>
    <dgm:cxn modelId="{E18A9305-91A0-4FB8-AD46-D74A4ADB56EF}" srcId="{43AD8D62-DCC2-4CBE-83DA-9ECE1DD16F87}" destId="{ECBC75CF-DEC3-4DA9-84A8-9303AC7D9D10}" srcOrd="5" destOrd="0" parTransId="{CF68D833-C8E6-4F3B-9898-BC9BF11A2A15}" sibTransId="{A7208B2A-6D36-4886-AAC4-D9BEA8EE8562}"/>
    <dgm:cxn modelId="{72242018-7972-4E69-AEF9-9A5BA99745F3}" type="presOf" srcId="{87DB4B17-95EE-423D-941B-A5ABFE70FE2B}" destId="{AD9B1121-BF9C-4074-B3EC-DD8B1E34B145}" srcOrd="0" destOrd="0" presId="urn:microsoft.com/office/officeart/2011/layout/CircleProcess"/>
    <dgm:cxn modelId="{30E10D1F-8E26-4D10-9BB8-4DD58F13C835}" type="presOf" srcId="{BC7CF13E-48E6-4CCA-985F-821B0ABFE0FE}" destId="{035DCACE-955D-425D-99A7-051BCD2BF7DB}" srcOrd="1" destOrd="0" presId="urn:microsoft.com/office/officeart/2011/layout/CircleProcess"/>
    <dgm:cxn modelId="{2F45672E-3E86-4173-9623-90BBA48FB1B4}" srcId="{43AD8D62-DCC2-4CBE-83DA-9ECE1DD16F87}" destId="{F1296084-4882-401E-BF04-7A0E3CF44B1C}" srcOrd="1" destOrd="0" parTransId="{9888371B-4A5C-4157-B290-CBDB07B56775}" sibTransId="{1FB5C5A0-6E9E-4CCE-ABDE-AB89BBAF169A}"/>
    <dgm:cxn modelId="{02F95534-A2BD-420B-B949-27547AAD3692}" type="presOf" srcId="{314B2251-69F0-43B4-927D-418813C44B96}" destId="{02216165-2620-4547-AD38-089AA80A0292}" srcOrd="1" destOrd="0" presId="urn:microsoft.com/office/officeart/2011/layout/CircleProcess"/>
    <dgm:cxn modelId="{B4BF3543-6501-43DA-BC9E-B1EE57DB5812}" type="presOf" srcId="{D615DE8F-9EE7-47E6-BDBC-27210AD6B66B}" destId="{841AED65-E331-4372-9B23-246A2376DD0E}" srcOrd="1" destOrd="0" presId="urn:microsoft.com/office/officeart/2011/layout/CircleProcess"/>
    <dgm:cxn modelId="{A1D3634C-0FB6-45FC-A81E-15441E28A772}" type="presOf" srcId="{F1296084-4882-401E-BF04-7A0E3CF44B1C}" destId="{A07BB201-FE5F-4451-BFF1-64798F25C5C1}" srcOrd="0" destOrd="0" presId="urn:microsoft.com/office/officeart/2011/layout/CircleProcess"/>
    <dgm:cxn modelId="{9F5B7053-8F24-40A5-AD33-81E0947D25E1}" srcId="{43AD8D62-DCC2-4CBE-83DA-9ECE1DD16F87}" destId="{D615DE8F-9EE7-47E6-BDBC-27210AD6B66B}" srcOrd="2" destOrd="0" parTransId="{93A51C8E-9C62-4136-99E6-002C03381813}" sibTransId="{925F4C72-E967-493B-AA5D-FFDD838D902E}"/>
    <dgm:cxn modelId="{41483859-7EC2-47FD-8873-D0211E86361B}" srcId="{43AD8D62-DCC2-4CBE-83DA-9ECE1DD16F87}" destId="{314B2251-69F0-43B4-927D-418813C44B96}" srcOrd="3" destOrd="0" parTransId="{66BD682B-36D3-4FEF-AE57-8B827B34D16F}" sibTransId="{C71F0CFE-253F-489E-BCB6-6E1A5CB619F6}"/>
    <dgm:cxn modelId="{318C816E-2722-4077-BD57-FA048A629D19}" type="presOf" srcId="{ECBC75CF-DEC3-4DA9-84A8-9303AC7D9D10}" destId="{66F3890C-83D3-4C43-9938-3E5E482DE637}" srcOrd="0" destOrd="0" presId="urn:microsoft.com/office/officeart/2011/layout/CircleProcess"/>
    <dgm:cxn modelId="{23366171-16EF-4907-BBD4-5AAC46AE0A79}" type="presOf" srcId="{971EEFAB-30DE-498D-B3A8-82613F1C2D33}" destId="{1A3E8D9D-0156-4E84-9321-718F9489C3A4}" srcOrd="1" destOrd="0" presId="urn:microsoft.com/office/officeart/2011/layout/CircleProcess"/>
    <dgm:cxn modelId="{AD98CE73-02B8-4B16-8D56-B6DE7B39301E}" type="presOf" srcId="{971EEFAB-30DE-498D-B3A8-82613F1C2D33}" destId="{3BE64DAB-3AC6-4A3B-A1E2-9E92E31E6FA5}" srcOrd="0" destOrd="0" presId="urn:microsoft.com/office/officeart/2011/layout/CircleProcess"/>
    <dgm:cxn modelId="{D1E98775-222C-440C-924B-70ED60023C8D}" type="presOf" srcId="{314B2251-69F0-43B4-927D-418813C44B96}" destId="{14FE1DC8-1ACC-4C51-8D78-8809CE3D8ACB}" srcOrd="0" destOrd="0" presId="urn:microsoft.com/office/officeart/2011/layout/CircleProcess"/>
    <dgm:cxn modelId="{0B807584-A1D5-4398-8474-F5783404DD78}" type="presOf" srcId="{D615DE8F-9EE7-47E6-BDBC-27210AD6B66B}" destId="{8E0A8684-00A6-4A21-A804-575A7B187691}" srcOrd="0" destOrd="0" presId="urn:microsoft.com/office/officeart/2011/layout/CircleProcess"/>
    <dgm:cxn modelId="{83E4F284-6762-4A50-8235-7D581EC239F9}" type="presOf" srcId="{87DB4B17-95EE-423D-941B-A5ABFE70FE2B}" destId="{47E3129D-31DE-4A9C-BCFC-F76EC5BD009C}" srcOrd="1" destOrd="0" presId="urn:microsoft.com/office/officeart/2011/layout/CircleProcess"/>
    <dgm:cxn modelId="{BF9BF496-C5ED-4BEB-9AEF-BD6A25A24FC7}" srcId="{43AD8D62-DCC2-4CBE-83DA-9ECE1DD16F87}" destId="{971EEFAB-30DE-498D-B3A8-82613F1C2D33}" srcOrd="6" destOrd="0" parTransId="{831BB1E2-475A-4661-80C2-E40BF5D9E34B}" sibTransId="{DC4C381D-A777-4155-B913-2C8B4E3FAF59}"/>
    <dgm:cxn modelId="{2D99DEB7-AB0F-4ABA-82FC-26E2D7E26FC3}" type="presOf" srcId="{0077A407-AF31-4E4B-ADC5-01EE984AE18F}" destId="{C38C5FBA-DADB-4A87-84C6-839503B62D23}" srcOrd="1" destOrd="0" presId="urn:microsoft.com/office/officeart/2011/layout/CircleProcess"/>
    <dgm:cxn modelId="{36C641BD-F7DF-4DF1-A839-109834998E69}" srcId="{43AD8D62-DCC2-4CBE-83DA-9ECE1DD16F87}" destId="{BC7CF13E-48E6-4CCA-985F-821B0ABFE0FE}" srcOrd="0" destOrd="0" parTransId="{7E05918B-0526-4AEB-86B4-EDB04684C6CF}" sibTransId="{FB666919-084D-4327-91C2-7C35021E6529}"/>
    <dgm:cxn modelId="{65EB1EC0-379D-44EC-A3C9-CD65B13B6296}" type="presOf" srcId="{43AD8D62-DCC2-4CBE-83DA-9ECE1DD16F87}" destId="{9F8F8286-68C6-4549-9CBE-3C72908A6C10}" srcOrd="0" destOrd="0" presId="urn:microsoft.com/office/officeart/2011/layout/CircleProcess"/>
    <dgm:cxn modelId="{B5188FC5-5261-4A12-BECC-4D1AC234EF79}" type="presOf" srcId="{ECBC75CF-DEC3-4DA9-84A8-9303AC7D9D10}" destId="{D371DF48-5195-4C34-9CE8-BD5C936F68AC}" srcOrd="1" destOrd="0" presId="urn:microsoft.com/office/officeart/2011/layout/CircleProcess"/>
    <dgm:cxn modelId="{9A0779CA-4D41-4212-8C44-91B77C1DB7F8}" type="presOf" srcId="{BC7CF13E-48E6-4CCA-985F-821B0ABFE0FE}" destId="{DB418493-11A7-4203-8111-DACEBAA162ED}" srcOrd="0" destOrd="0" presId="urn:microsoft.com/office/officeart/2011/layout/CircleProcess"/>
    <dgm:cxn modelId="{A2111BDA-1532-41C6-AD2B-E1987CE9F0D7}" srcId="{43AD8D62-DCC2-4CBE-83DA-9ECE1DD16F87}" destId="{87DB4B17-95EE-423D-941B-A5ABFE70FE2B}" srcOrd="4" destOrd="0" parTransId="{1D9AAF4C-1387-44E7-A6C0-0A93176EFBB8}" sibTransId="{263236C4-7DF2-4631-AE1E-B8B876BEE81E}"/>
    <dgm:cxn modelId="{341A2AED-B3C5-4E70-8BFB-F41E1B314855}" type="presOf" srcId="{F1296084-4882-401E-BF04-7A0E3CF44B1C}" destId="{A62FE234-898D-4084-AD56-85E70D2C2E0F}" srcOrd="1" destOrd="0" presId="urn:microsoft.com/office/officeart/2011/layout/CircleProcess"/>
    <dgm:cxn modelId="{E5567FEE-7803-475C-830A-7F5AF96EF670}" type="presOf" srcId="{0077A407-AF31-4E4B-ADC5-01EE984AE18F}" destId="{DB90073F-2185-47A1-B698-F12F814965C4}" srcOrd="0" destOrd="0" presId="urn:microsoft.com/office/officeart/2011/layout/CircleProcess"/>
    <dgm:cxn modelId="{0D3528A1-A51C-41D4-867D-E3DC83291C5A}" type="presParOf" srcId="{9F8F8286-68C6-4549-9CBE-3C72908A6C10}" destId="{78BA1824-6AEB-415F-9133-28B03579978C}" srcOrd="0" destOrd="0" presId="urn:microsoft.com/office/officeart/2011/layout/CircleProcess"/>
    <dgm:cxn modelId="{406FB39F-879A-4DC3-B4EF-1B7373F67454}" type="presParOf" srcId="{78BA1824-6AEB-415F-9133-28B03579978C}" destId="{D7382D3E-6F29-4974-8F9D-8075582475C6}" srcOrd="0" destOrd="0" presId="urn:microsoft.com/office/officeart/2011/layout/CircleProcess"/>
    <dgm:cxn modelId="{53D1813D-CF15-4464-B4D4-3B7EC5E85DDC}" type="presParOf" srcId="{9F8F8286-68C6-4549-9CBE-3C72908A6C10}" destId="{5B006B3B-C292-4C75-B336-BEFEFECE744D}" srcOrd="1" destOrd="0" presId="urn:microsoft.com/office/officeart/2011/layout/CircleProcess"/>
    <dgm:cxn modelId="{B7B65893-700D-4D29-A445-789A11924B3A}" type="presParOf" srcId="{5B006B3B-C292-4C75-B336-BEFEFECE744D}" destId="{DB90073F-2185-47A1-B698-F12F814965C4}" srcOrd="0" destOrd="0" presId="urn:microsoft.com/office/officeart/2011/layout/CircleProcess"/>
    <dgm:cxn modelId="{7D2E3921-BC61-4DFE-8F9B-6A7E7B498F50}" type="presParOf" srcId="{9F8F8286-68C6-4549-9CBE-3C72908A6C10}" destId="{C38C5FBA-DADB-4A87-84C6-839503B62D23}" srcOrd="2" destOrd="0" presId="urn:microsoft.com/office/officeart/2011/layout/CircleProcess"/>
    <dgm:cxn modelId="{5E9036CA-6D14-4A1F-933E-4903E72DA289}" type="presParOf" srcId="{9F8F8286-68C6-4549-9CBE-3C72908A6C10}" destId="{764DCF55-2E4D-46E5-92FF-DF99C9BCA931}" srcOrd="3" destOrd="0" presId="urn:microsoft.com/office/officeart/2011/layout/CircleProcess"/>
    <dgm:cxn modelId="{1A548E74-8889-4B72-9E76-D427F76A4C31}" type="presParOf" srcId="{764DCF55-2E4D-46E5-92FF-DF99C9BCA931}" destId="{2BE9F39C-235E-411C-BF8E-8A13D173AE9E}" srcOrd="0" destOrd="0" presId="urn:microsoft.com/office/officeart/2011/layout/CircleProcess"/>
    <dgm:cxn modelId="{54185283-41FF-4409-AF78-A748FDD94AEC}" type="presParOf" srcId="{9F8F8286-68C6-4549-9CBE-3C72908A6C10}" destId="{9F9A6261-9CC5-44D2-9E37-BC6935BB35AF}" srcOrd="4" destOrd="0" presId="urn:microsoft.com/office/officeart/2011/layout/CircleProcess"/>
    <dgm:cxn modelId="{28715639-686D-432B-8492-D696256E1DCE}" type="presParOf" srcId="{9F9A6261-9CC5-44D2-9E37-BC6935BB35AF}" destId="{3BE64DAB-3AC6-4A3B-A1E2-9E92E31E6FA5}" srcOrd="0" destOrd="0" presId="urn:microsoft.com/office/officeart/2011/layout/CircleProcess"/>
    <dgm:cxn modelId="{7CFBD744-095A-4AC6-B4A7-493D0525BF16}" type="presParOf" srcId="{9F8F8286-68C6-4549-9CBE-3C72908A6C10}" destId="{1A3E8D9D-0156-4E84-9321-718F9489C3A4}" srcOrd="5" destOrd="0" presId="urn:microsoft.com/office/officeart/2011/layout/CircleProcess"/>
    <dgm:cxn modelId="{4F5FB2BE-4E41-46AF-B3BD-DD418A373EE5}" type="presParOf" srcId="{9F8F8286-68C6-4549-9CBE-3C72908A6C10}" destId="{4D42814F-06AA-465F-B4B2-AC4892103DCA}" srcOrd="6" destOrd="0" presId="urn:microsoft.com/office/officeart/2011/layout/CircleProcess"/>
    <dgm:cxn modelId="{599C5F4F-FEAF-46B2-88DD-9ABCF704BEBA}" type="presParOf" srcId="{4D42814F-06AA-465F-B4B2-AC4892103DCA}" destId="{1F3ABD3F-CEAA-40E1-9225-2D69D88D1AFD}" srcOrd="0" destOrd="0" presId="urn:microsoft.com/office/officeart/2011/layout/CircleProcess"/>
    <dgm:cxn modelId="{51AD4226-47B8-4DEF-8C17-A96C6DD0B585}" type="presParOf" srcId="{9F8F8286-68C6-4549-9CBE-3C72908A6C10}" destId="{10B2D188-85FB-459F-B891-C4291FFBEA8C}" srcOrd="7" destOrd="0" presId="urn:microsoft.com/office/officeart/2011/layout/CircleProcess"/>
    <dgm:cxn modelId="{1456FA06-3330-40E8-B87C-ABDDE308E6DB}" type="presParOf" srcId="{10B2D188-85FB-459F-B891-C4291FFBEA8C}" destId="{66F3890C-83D3-4C43-9938-3E5E482DE637}" srcOrd="0" destOrd="0" presId="urn:microsoft.com/office/officeart/2011/layout/CircleProcess"/>
    <dgm:cxn modelId="{182F182A-F0EE-4E71-A73C-40AAE0832522}" type="presParOf" srcId="{9F8F8286-68C6-4549-9CBE-3C72908A6C10}" destId="{D371DF48-5195-4C34-9CE8-BD5C936F68AC}" srcOrd="8" destOrd="0" presId="urn:microsoft.com/office/officeart/2011/layout/CircleProcess"/>
    <dgm:cxn modelId="{038A79F8-741D-4CE0-B895-5ACFD0376870}" type="presParOf" srcId="{9F8F8286-68C6-4549-9CBE-3C72908A6C10}" destId="{FA850F7A-A004-447D-BBE2-5248EC1C4856}" srcOrd="9" destOrd="0" presId="urn:microsoft.com/office/officeart/2011/layout/CircleProcess"/>
    <dgm:cxn modelId="{ED42B772-54B5-4614-AF78-4D4FB41B139A}" type="presParOf" srcId="{FA850F7A-A004-447D-BBE2-5248EC1C4856}" destId="{16824EEA-A689-4234-B17B-2A61F9008F8F}" srcOrd="0" destOrd="0" presId="urn:microsoft.com/office/officeart/2011/layout/CircleProcess"/>
    <dgm:cxn modelId="{A467CF04-115B-4370-B7D1-17636349336E}" type="presParOf" srcId="{9F8F8286-68C6-4549-9CBE-3C72908A6C10}" destId="{3D0081D0-B567-454F-AA44-EADAB5CDB0C0}" srcOrd="10" destOrd="0" presId="urn:microsoft.com/office/officeart/2011/layout/CircleProcess"/>
    <dgm:cxn modelId="{CE98731B-FB11-478F-92A3-949FC387954D}" type="presParOf" srcId="{3D0081D0-B567-454F-AA44-EADAB5CDB0C0}" destId="{AD9B1121-BF9C-4074-B3EC-DD8B1E34B145}" srcOrd="0" destOrd="0" presId="urn:microsoft.com/office/officeart/2011/layout/CircleProcess"/>
    <dgm:cxn modelId="{2C70DEE4-9906-47C7-953A-5FF0851B37B7}" type="presParOf" srcId="{9F8F8286-68C6-4549-9CBE-3C72908A6C10}" destId="{47E3129D-31DE-4A9C-BCFC-F76EC5BD009C}" srcOrd="11" destOrd="0" presId="urn:microsoft.com/office/officeart/2011/layout/CircleProcess"/>
    <dgm:cxn modelId="{A67E2023-ED42-44C7-989A-C46398400D59}" type="presParOf" srcId="{9F8F8286-68C6-4549-9CBE-3C72908A6C10}" destId="{E22AF47E-6A71-4043-B25D-67B56C2C21A0}" srcOrd="12" destOrd="0" presId="urn:microsoft.com/office/officeart/2011/layout/CircleProcess"/>
    <dgm:cxn modelId="{6F9E9825-0FE2-4E85-9F15-F479DD19E3A3}" type="presParOf" srcId="{E22AF47E-6A71-4043-B25D-67B56C2C21A0}" destId="{BDD731B0-50CA-4E29-9754-BDCB1EBC4DBA}" srcOrd="0" destOrd="0" presId="urn:microsoft.com/office/officeart/2011/layout/CircleProcess"/>
    <dgm:cxn modelId="{4B474B31-89F2-40E4-95B7-95F4EEA36182}" type="presParOf" srcId="{9F8F8286-68C6-4549-9CBE-3C72908A6C10}" destId="{1A8FF917-7F6D-4265-8480-A55EF8CCFA77}" srcOrd="13" destOrd="0" presId="urn:microsoft.com/office/officeart/2011/layout/CircleProcess"/>
    <dgm:cxn modelId="{FBF02758-34CF-4EEA-B41D-1E55EB50F883}" type="presParOf" srcId="{1A8FF917-7F6D-4265-8480-A55EF8CCFA77}" destId="{14FE1DC8-1ACC-4C51-8D78-8809CE3D8ACB}" srcOrd="0" destOrd="0" presId="urn:microsoft.com/office/officeart/2011/layout/CircleProcess"/>
    <dgm:cxn modelId="{E87F5976-6A0C-4A20-9A58-C578D7C7C49C}" type="presParOf" srcId="{9F8F8286-68C6-4549-9CBE-3C72908A6C10}" destId="{02216165-2620-4547-AD38-089AA80A0292}" srcOrd="14" destOrd="0" presId="urn:microsoft.com/office/officeart/2011/layout/CircleProcess"/>
    <dgm:cxn modelId="{852168E7-A558-4A29-9B83-0F6E04341005}" type="presParOf" srcId="{9F8F8286-68C6-4549-9CBE-3C72908A6C10}" destId="{E403894A-A6D5-491C-ACAD-0E88054F2A31}" srcOrd="15" destOrd="0" presId="urn:microsoft.com/office/officeart/2011/layout/CircleProcess"/>
    <dgm:cxn modelId="{61E42065-A22E-4C0A-96C1-7E9D8CE0D55E}" type="presParOf" srcId="{E403894A-A6D5-491C-ACAD-0E88054F2A31}" destId="{B691AD74-CB7C-411B-B530-375303D136AA}" srcOrd="0" destOrd="0" presId="urn:microsoft.com/office/officeart/2011/layout/CircleProcess"/>
    <dgm:cxn modelId="{8E20F144-5675-4D25-9B2D-A3B23C1CD453}" type="presParOf" srcId="{9F8F8286-68C6-4549-9CBE-3C72908A6C10}" destId="{4A9C726A-A5F2-4191-AC7F-BEE729D8145F}" srcOrd="16" destOrd="0" presId="urn:microsoft.com/office/officeart/2011/layout/CircleProcess"/>
    <dgm:cxn modelId="{024654D4-BA69-454B-96AA-1F62296B8D8A}" type="presParOf" srcId="{4A9C726A-A5F2-4191-AC7F-BEE729D8145F}" destId="{8E0A8684-00A6-4A21-A804-575A7B187691}" srcOrd="0" destOrd="0" presId="urn:microsoft.com/office/officeart/2011/layout/CircleProcess"/>
    <dgm:cxn modelId="{7462482B-4A4F-4B87-BE04-672EA2D98647}" type="presParOf" srcId="{9F8F8286-68C6-4549-9CBE-3C72908A6C10}" destId="{841AED65-E331-4372-9B23-246A2376DD0E}" srcOrd="17" destOrd="0" presId="urn:microsoft.com/office/officeart/2011/layout/CircleProcess"/>
    <dgm:cxn modelId="{3FA5CE92-9C87-47DB-B253-7AE1756F1E48}" type="presParOf" srcId="{9F8F8286-68C6-4549-9CBE-3C72908A6C10}" destId="{E5EB84FB-DBB0-46BB-9BA9-2F00C1B68EB5}" srcOrd="18" destOrd="0" presId="urn:microsoft.com/office/officeart/2011/layout/CircleProcess"/>
    <dgm:cxn modelId="{83B61A7E-438A-4D69-8B23-BA53D46E2F40}" type="presParOf" srcId="{E5EB84FB-DBB0-46BB-9BA9-2F00C1B68EB5}" destId="{EA7B42BF-893D-4FB3-9F39-7041EDA2C69B}" srcOrd="0" destOrd="0" presId="urn:microsoft.com/office/officeart/2011/layout/CircleProcess"/>
    <dgm:cxn modelId="{7E84DF17-721A-4E5A-A9A4-1386E6B3803B}" type="presParOf" srcId="{9F8F8286-68C6-4549-9CBE-3C72908A6C10}" destId="{22421FC5-B21B-4529-94CE-C5B3D8374DAF}" srcOrd="19" destOrd="0" presId="urn:microsoft.com/office/officeart/2011/layout/CircleProcess"/>
    <dgm:cxn modelId="{78AD9B62-A829-4125-8FD0-D1BFE773309D}" type="presParOf" srcId="{22421FC5-B21B-4529-94CE-C5B3D8374DAF}" destId="{A07BB201-FE5F-4451-BFF1-64798F25C5C1}" srcOrd="0" destOrd="0" presId="urn:microsoft.com/office/officeart/2011/layout/CircleProcess"/>
    <dgm:cxn modelId="{874DE99B-D138-4AA0-9A06-404452BB95CB}" type="presParOf" srcId="{9F8F8286-68C6-4549-9CBE-3C72908A6C10}" destId="{A62FE234-898D-4084-AD56-85E70D2C2E0F}" srcOrd="20" destOrd="0" presId="urn:microsoft.com/office/officeart/2011/layout/CircleProcess"/>
    <dgm:cxn modelId="{F9535984-B090-4512-AB89-7F18AC0F745A}" type="presParOf" srcId="{9F8F8286-68C6-4549-9CBE-3C72908A6C10}" destId="{99728451-9069-4F4E-B5B2-54A29103BC2D}" srcOrd="21" destOrd="0" presId="urn:microsoft.com/office/officeart/2011/layout/CircleProcess"/>
    <dgm:cxn modelId="{7F6F7BDD-16AA-4578-AD6C-51954689C108}" type="presParOf" srcId="{99728451-9069-4F4E-B5B2-54A29103BC2D}" destId="{2800F6E6-7C9D-4AD0-8A95-9F2EECE35CE5}" srcOrd="0" destOrd="0" presId="urn:microsoft.com/office/officeart/2011/layout/CircleProcess"/>
    <dgm:cxn modelId="{1E9BE3DE-A8FF-4AA0-932D-367D9A3F15C0}" type="presParOf" srcId="{9F8F8286-68C6-4549-9CBE-3C72908A6C10}" destId="{DF8EEE90-D97F-4B37-A04B-F5520CF6A9EF}" srcOrd="22" destOrd="0" presId="urn:microsoft.com/office/officeart/2011/layout/CircleProcess"/>
    <dgm:cxn modelId="{C880D0EA-CDE7-4838-A6E1-BDFC1CC63963}" type="presParOf" srcId="{DF8EEE90-D97F-4B37-A04B-F5520CF6A9EF}" destId="{DB418493-11A7-4203-8111-DACEBAA162ED}" srcOrd="0" destOrd="0" presId="urn:microsoft.com/office/officeart/2011/layout/CircleProcess"/>
    <dgm:cxn modelId="{25AC23A3-E1E8-4479-B9EA-6F841DB73989}" type="presParOf" srcId="{9F8F8286-68C6-4549-9CBE-3C72908A6C10}" destId="{035DCACE-955D-425D-99A7-051BCD2BF7DB}"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2D3E-6F29-4974-8F9D-8075582475C6}">
      <dsp:nvSpPr>
        <dsp:cNvPr id="0" name=""/>
        <dsp:cNvSpPr/>
      </dsp:nvSpPr>
      <dsp:spPr>
        <a:xfrm>
          <a:off x="8465753" y="770494"/>
          <a:ext cx="1125719" cy="1126207"/>
        </a:xfrm>
        <a:prstGeom prst="ellipse">
          <a:avLst/>
        </a:prstGeom>
        <a:gradFill rotWithShape="0">
          <a:gsLst>
            <a:gs pos="0">
              <a:schemeClr val="accent1">
                <a:shade val="50000"/>
                <a:hueOff val="0"/>
                <a:satOff val="0"/>
                <a:lumOff val="0"/>
                <a:alphaOff val="0"/>
                <a:tint val="65000"/>
                <a:lumMod val="110000"/>
              </a:schemeClr>
            </a:gs>
            <a:gs pos="88000">
              <a:schemeClr val="accent1">
                <a:shade val="50000"/>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90073F-2185-47A1-B698-F12F814965C4}">
      <dsp:nvSpPr>
        <dsp:cNvPr id="0" name=""/>
        <dsp:cNvSpPr/>
      </dsp:nvSpPr>
      <dsp:spPr>
        <a:xfrm>
          <a:off x="8502740"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Removing outliers</a:t>
          </a:r>
        </a:p>
      </dsp:txBody>
      <dsp:txXfrm>
        <a:off x="8652583" y="958228"/>
        <a:ext cx="751111" cy="750738"/>
      </dsp:txXfrm>
    </dsp:sp>
    <dsp:sp modelId="{2BE9F39C-235E-411C-BF8E-8A13D173AE9E}">
      <dsp:nvSpPr>
        <dsp:cNvPr id="0" name=""/>
        <dsp:cNvSpPr/>
      </dsp:nvSpPr>
      <dsp:spPr>
        <a:xfrm rot="2700000">
          <a:off x="7301041" y="770529"/>
          <a:ext cx="1125939" cy="1125939"/>
        </a:xfrm>
        <a:prstGeom prst="teardrop">
          <a:avLst>
            <a:gd name="adj" fmla="val 100000"/>
          </a:avLst>
        </a:prstGeom>
        <a:gradFill rotWithShape="0">
          <a:gsLst>
            <a:gs pos="0">
              <a:schemeClr val="accent1">
                <a:shade val="50000"/>
                <a:hueOff val="131040"/>
                <a:satOff val="-7189"/>
                <a:lumOff val="11674"/>
                <a:alphaOff val="0"/>
                <a:tint val="65000"/>
                <a:lumMod val="110000"/>
              </a:schemeClr>
            </a:gs>
            <a:gs pos="88000">
              <a:schemeClr val="accent1">
                <a:shade val="50000"/>
                <a:hueOff val="131040"/>
                <a:satOff val="-7189"/>
                <a:lumOff val="11674"/>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E64DAB-3AC6-4A3B-A1E2-9E92E31E6FA5}">
      <dsp:nvSpPr>
        <dsp:cNvPr id="0" name=""/>
        <dsp:cNvSpPr/>
      </dsp:nvSpPr>
      <dsp:spPr>
        <a:xfrm>
          <a:off x="7339086"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131040"/>
              <a:satOff val="-7189"/>
              <a:lumOff val="116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Filter Data for requirement.</a:t>
          </a:r>
        </a:p>
      </dsp:txBody>
      <dsp:txXfrm>
        <a:off x="7488929" y="958228"/>
        <a:ext cx="751111" cy="750738"/>
      </dsp:txXfrm>
    </dsp:sp>
    <dsp:sp modelId="{1F3ABD3F-CEAA-40E1-9225-2D69D88D1AFD}">
      <dsp:nvSpPr>
        <dsp:cNvPr id="0" name=""/>
        <dsp:cNvSpPr/>
      </dsp:nvSpPr>
      <dsp:spPr>
        <a:xfrm rot="2700000">
          <a:off x="6137386" y="770529"/>
          <a:ext cx="1125939" cy="1125939"/>
        </a:xfrm>
        <a:prstGeom prst="teardrop">
          <a:avLst>
            <a:gd name="adj" fmla="val 100000"/>
          </a:avLst>
        </a:prstGeom>
        <a:gradFill rotWithShape="0">
          <a:gsLst>
            <a:gs pos="0">
              <a:schemeClr val="accent1">
                <a:shade val="50000"/>
                <a:hueOff val="262080"/>
                <a:satOff val="-14378"/>
                <a:lumOff val="23349"/>
                <a:alphaOff val="0"/>
                <a:tint val="65000"/>
                <a:lumMod val="110000"/>
              </a:schemeClr>
            </a:gs>
            <a:gs pos="88000">
              <a:schemeClr val="accent1">
                <a:shade val="50000"/>
                <a:hueOff val="262080"/>
                <a:satOff val="-14378"/>
                <a:lumOff val="23349"/>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F3890C-83D3-4C43-9938-3E5E482DE637}">
      <dsp:nvSpPr>
        <dsp:cNvPr id="0" name=""/>
        <dsp:cNvSpPr/>
      </dsp:nvSpPr>
      <dsp:spPr>
        <a:xfrm>
          <a:off x="6175431"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262080"/>
              <a:satOff val="-14378"/>
              <a:lumOff val="2334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Correcting data types and deriving new columns</a:t>
          </a:r>
        </a:p>
      </dsp:txBody>
      <dsp:txXfrm>
        <a:off x="6325274" y="958228"/>
        <a:ext cx="751111" cy="750738"/>
      </dsp:txXfrm>
    </dsp:sp>
    <dsp:sp modelId="{16824EEA-A689-4234-B17B-2A61F9008F8F}">
      <dsp:nvSpPr>
        <dsp:cNvPr id="0" name=""/>
        <dsp:cNvSpPr/>
      </dsp:nvSpPr>
      <dsp:spPr>
        <a:xfrm rot="2700000">
          <a:off x="4973732" y="770529"/>
          <a:ext cx="1125939" cy="1125939"/>
        </a:xfrm>
        <a:prstGeom prst="teardrop">
          <a:avLst>
            <a:gd name="adj" fmla="val 100000"/>
          </a:avLst>
        </a:prstGeom>
        <a:gradFill rotWithShape="0">
          <a:gsLst>
            <a:gs pos="0">
              <a:schemeClr val="accent1">
                <a:shade val="50000"/>
                <a:hueOff val="393121"/>
                <a:satOff val="-21566"/>
                <a:lumOff val="35023"/>
                <a:alphaOff val="0"/>
                <a:tint val="65000"/>
                <a:lumMod val="110000"/>
              </a:schemeClr>
            </a:gs>
            <a:gs pos="88000">
              <a:schemeClr val="accent1">
                <a:shade val="50000"/>
                <a:hueOff val="393121"/>
                <a:satOff val="-21566"/>
                <a:lumOff val="35023"/>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9B1121-BF9C-4074-B3EC-DD8B1E34B145}">
      <dsp:nvSpPr>
        <dsp:cNvPr id="0" name=""/>
        <dsp:cNvSpPr/>
      </dsp:nvSpPr>
      <dsp:spPr>
        <a:xfrm>
          <a:off x="5011777"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393121"/>
              <a:satOff val="-21566"/>
              <a:lumOff val="3502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Removing/Fixing null values</a:t>
          </a:r>
        </a:p>
      </dsp:txBody>
      <dsp:txXfrm>
        <a:off x="5161620" y="958228"/>
        <a:ext cx="751111" cy="750738"/>
      </dsp:txXfrm>
    </dsp:sp>
    <dsp:sp modelId="{BDD731B0-50CA-4E29-9754-BDCB1EBC4DBA}">
      <dsp:nvSpPr>
        <dsp:cNvPr id="0" name=""/>
        <dsp:cNvSpPr/>
      </dsp:nvSpPr>
      <dsp:spPr>
        <a:xfrm rot="2700000">
          <a:off x="3810078" y="770529"/>
          <a:ext cx="1125939" cy="1125939"/>
        </a:xfrm>
        <a:prstGeom prst="teardrop">
          <a:avLst>
            <a:gd name="adj" fmla="val 100000"/>
          </a:avLst>
        </a:prstGeom>
        <a:gradFill rotWithShape="0">
          <a:gsLst>
            <a:gs pos="0">
              <a:schemeClr val="accent1">
                <a:shade val="50000"/>
                <a:hueOff val="524161"/>
                <a:satOff val="-28755"/>
                <a:lumOff val="46698"/>
                <a:alphaOff val="0"/>
                <a:tint val="65000"/>
                <a:lumMod val="110000"/>
              </a:schemeClr>
            </a:gs>
            <a:gs pos="88000">
              <a:schemeClr val="accent1">
                <a:shade val="50000"/>
                <a:hueOff val="524161"/>
                <a:satOff val="-28755"/>
                <a:lumOff val="46698"/>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FE1DC8-1ACC-4C51-8D78-8809CE3D8ACB}">
      <dsp:nvSpPr>
        <dsp:cNvPr id="0" name=""/>
        <dsp:cNvSpPr/>
      </dsp:nvSpPr>
      <dsp:spPr>
        <a:xfrm>
          <a:off x="3848123" y="786262"/>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524161"/>
              <a:satOff val="-28755"/>
              <a:lumOff val="466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Removing irrelevant columns</a:t>
          </a:r>
        </a:p>
      </dsp:txBody>
      <dsp:txXfrm>
        <a:off x="3997966" y="936449"/>
        <a:ext cx="751111" cy="750738"/>
      </dsp:txXfrm>
    </dsp:sp>
    <dsp:sp modelId="{B691AD74-CB7C-411B-B530-375303D136AA}">
      <dsp:nvSpPr>
        <dsp:cNvPr id="0" name=""/>
        <dsp:cNvSpPr/>
      </dsp:nvSpPr>
      <dsp:spPr>
        <a:xfrm rot="2700000">
          <a:off x="2646424" y="770529"/>
          <a:ext cx="1125939" cy="1125939"/>
        </a:xfrm>
        <a:prstGeom prst="teardrop">
          <a:avLst>
            <a:gd name="adj" fmla="val 100000"/>
          </a:avLst>
        </a:prstGeom>
        <a:gradFill rotWithShape="0">
          <a:gsLst>
            <a:gs pos="0">
              <a:schemeClr val="accent1">
                <a:shade val="50000"/>
                <a:hueOff val="393121"/>
                <a:satOff val="-21566"/>
                <a:lumOff val="35023"/>
                <a:alphaOff val="0"/>
                <a:tint val="65000"/>
                <a:lumMod val="110000"/>
              </a:schemeClr>
            </a:gs>
            <a:gs pos="88000">
              <a:schemeClr val="accent1">
                <a:shade val="50000"/>
                <a:hueOff val="393121"/>
                <a:satOff val="-21566"/>
                <a:lumOff val="35023"/>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E0A8684-00A6-4A21-A804-575A7B187691}">
      <dsp:nvSpPr>
        <dsp:cNvPr id="0" name=""/>
        <dsp:cNvSpPr/>
      </dsp:nvSpPr>
      <dsp:spPr>
        <a:xfrm>
          <a:off x="2684469"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393121"/>
              <a:satOff val="-21566"/>
              <a:lumOff val="3502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Removing Duplicate Data</a:t>
          </a:r>
        </a:p>
      </dsp:txBody>
      <dsp:txXfrm>
        <a:off x="2834312" y="958228"/>
        <a:ext cx="751111" cy="750738"/>
      </dsp:txXfrm>
    </dsp:sp>
    <dsp:sp modelId="{EA7B42BF-893D-4FB3-9F39-7041EDA2C69B}">
      <dsp:nvSpPr>
        <dsp:cNvPr id="0" name=""/>
        <dsp:cNvSpPr/>
      </dsp:nvSpPr>
      <dsp:spPr>
        <a:xfrm rot="2700000">
          <a:off x="1482769" y="770529"/>
          <a:ext cx="1125939" cy="1125939"/>
        </a:xfrm>
        <a:prstGeom prst="teardrop">
          <a:avLst>
            <a:gd name="adj" fmla="val 100000"/>
          </a:avLst>
        </a:prstGeom>
        <a:gradFill rotWithShape="0">
          <a:gsLst>
            <a:gs pos="0">
              <a:schemeClr val="accent1">
                <a:shade val="50000"/>
                <a:hueOff val="262080"/>
                <a:satOff val="-14378"/>
                <a:lumOff val="23349"/>
                <a:alphaOff val="0"/>
                <a:tint val="65000"/>
                <a:lumMod val="110000"/>
              </a:schemeClr>
            </a:gs>
            <a:gs pos="88000">
              <a:schemeClr val="accent1">
                <a:shade val="50000"/>
                <a:hueOff val="262080"/>
                <a:satOff val="-14378"/>
                <a:lumOff val="23349"/>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07BB201-FE5F-4451-BFF1-64798F25C5C1}">
      <dsp:nvSpPr>
        <dsp:cNvPr id="0" name=""/>
        <dsp:cNvSpPr/>
      </dsp:nvSpPr>
      <dsp:spPr>
        <a:xfrm>
          <a:off x="1520814"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262080"/>
              <a:satOff val="-14378"/>
              <a:lumOff val="2334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Removing large null value columns</a:t>
          </a:r>
        </a:p>
      </dsp:txBody>
      <dsp:txXfrm>
        <a:off x="1670657" y="958228"/>
        <a:ext cx="751111" cy="750738"/>
      </dsp:txXfrm>
    </dsp:sp>
    <dsp:sp modelId="{2800F6E6-7C9D-4AD0-8A95-9F2EECE35CE5}">
      <dsp:nvSpPr>
        <dsp:cNvPr id="0" name=""/>
        <dsp:cNvSpPr/>
      </dsp:nvSpPr>
      <dsp:spPr>
        <a:xfrm rot="2700000">
          <a:off x="319115" y="770529"/>
          <a:ext cx="1125939" cy="1125939"/>
        </a:xfrm>
        <a:prstGeom prst="teardrop">
          <a:avLst>
            <a:gd name="adj" fmla="val 100000"/>
          </a:avLst>
        </a:prstGeom>
        <a:gradFill rotWithShape="0">
          <a:gsLst>
            <a:gs pos="0">
              <a:schemeClr val="accent1">
                <a:shade val="50000"/>
                <a:hueOff val="131040"/>
                <a:satOff val="-7189"/>
                <a:lumOff val="11674"/>
                <a:alphaOff val="0"/>
                <a:tint val="65000"/>
                <a:lumMod val="110000"/>
              </a:schemeClr>
            </a:gs>
            <a:gs pos="88000">
              <a:schemeClr val="accent1">
                <a:shade val="50000"/>
                <a:hueOff val="131040"/>
                <a:satOff val="-7189"/>
                <a:lumOff val="11674"/>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418493-11A7-4203-8111-DACEBAA162ED}">
      <dsp:nvSpPr>
        <dsp:cNvPr id="0" name=""/>
        <dsp:cNvSpPr/>
      </dsp:nvSpPr>
      <dsp:spPr>
        <a:xfrm>
          <a:off x="357160" y="808041"/>
          <a:ext cx="1050797" cy="1051113"/>
        </a:xfrm>
        <a:prstGeom prst="ellipse">
          <a:avLst/>
        </a:prstGeom>
        <a:solidFill>
          <a:schemeClr val="lt1">
            <a:alpha val="90000"/>
            <a:hueOff val="0"/>
            <a:satOff val="0"/>
            <a:lumOff val="0"/>
            <a:alphaOff val="0"/>
          </a:schemeClr>
        </a:solidFill>
        <a:ln w="12700" cap="rnd" cmpd="sng" algn="ctr">
          <a:solidFill>
            <a:schemeClr val="accent1">
              <a:shade val="50000"/>
              <a:hueOff val="131040"/>
              <a:satOff val="-7189"/>
              <a:lumOff val="116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dirty="0"/>
            <a:t>Importing the Data</a:t>
          </a:r>
        </a:p>
      </dsp:txBody>
      <dsp:txXfrm>
        <a:off x="507003" y="958228"/>
        <a:ext cx="751111" cy="75073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11/17/24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FDC9-62EC-AD82-C20D-FAD262B77917}"/>
              </a:ext>
            </a:extLst>
          </p:cNvPr>
          <p:cNvSpPr>
            <a:spLocks noGrp="1"/>
          </p:cNvSpPr>
          <p:nvPr>
            <p:ph type="ctrTitle"/>
          </p:nvPr>
        </p:nvSpPr>
        <p:spPr>
          <a:xfrm>
            <a:off x="1507067" y="1933904"/>
            <a:ext cx="7766936" cy="1177688"/>
          </a:xfrm>
        </p:spPr>
        <p:txBody>
          <a:bodyPr/>
          <a:lstStyle/>
          <a:p>
            <a:r>
              <a:rPr lang="en-US" dirty="0"/>
              <a:t>Lending Case Study</a:t>
            </a:r>
          </a:p>
        </p:txBody>
      </p:sp>
      <p:sp>
        <p:nvSpPr>
          <p:cNvPr id="3" name="Subtitle 2">
            <a:extLst>
              <a:ext uri="{FF2B5EF4-FFF2-40B4-BE49-F238E27FC236}">
                <a16:creationId xmlns:a16="http://schemas.microsoft.com/office/drawing/2014/main" id="{F15B617C-153B-B183-06B1-E36E27EA2AF2}"/>
              </a:ext>
            </a:extLst>
          </p:cNvPr>
          <p:cNvSpPr>
            <a:spLocks noGrp="1"/>
          </p:cNvSpPr>
          <p:nvPr>
            <p:ph type="subTitle" idx="1"/>
          </p:nvPr>
        </p:nvSpPr>
        <p:spPr>
          <a:xfrm>
            <a:off x="1507067" y="4519447"/>
            <a:ext cx="7766936" cy="1177687"/>
          </a:xfrm>
        </p:spPr>
        <p:txBody>
          <a:bodyPr>
            <a:normAutofit/>
          </a:bodyPr>
          <a:lstStyle/>
          <a:p>
            <a:r>
              <a:rPr lang="en-US" dirty="0"/>
              <a:t>Group Members:</a:t>
            </a:r>
          </a:p>
          <a:p>
            <a:r>
              <a:rPr lang="en-US" dirty="0"/>
              <a:t>Susmita Mishra</a:t>
            </a:r>
          </a:p>
          <a:p>
            <a:r>
              <a:rPr lang="en-US" dirty="0"/>
              <a:t>Puneet Upadhyay</a:t>
            </a:r>
          </a:p>
        </p:txBody>
      </p:sp>
    </p:spTree>
    <p:extLst>
      <p:ext uri="{BB962C8B-B14F-4D97-AF65-F5344CB8AC3E}">
        <p14:creationId xmlns:p14="http://schemas.microsoft.com/office/powerpoint/2010/main" val="3623597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7C84-28EB-8944-E4C8-96E6DFF86FBF}"/>
              </a:ext>
            </a:extLst>
          </p:cNvPr>
          <p:cNvSpPr>
            <a:spLocks noGrp="1"/>
          </p:cNvSpPr>
          <p:nvPr>
            <p:ph type="title"/>
          </p:nvPr>
        </p:nvSpPr>
        <p:spPr>
          <a:xfrm>
            <a:off x="723634" y="243070"/>
            <a:ext cx="8596668" cy="717630"/>
          </a:xfrm>
        </p:spPr>
        <p:txBody>
          <a:bodyPr>
            <a:normAutofit fontScale="90000"/>
          </a:bodyPr>
          <a:lstStyle/>
          <a:p>
            <a:r>
              <a:rPr lang="en-US" dirty="0"/>
              <a:t>Univariate Analysis – Quantitative Columns</a:t>
            </a:r>
          </a:p>
        </p:txBody>
      </p:sp>
      <p:pic>
        <p:nvPicPr>
          <p:cNvPr id="4" name="Picture 3">
            <a:extLst>
              <a:ext uri="{FF2B5EF4-FFF2-40B4-BE49-F238E27FC236}">
                <a16:creationId xmlns:a16="http://schemas.microsoft.com/office/drawing/2014/main" id="{0C4EB85E-5FE6-D499-43EF-B78287FCE3EA}"/>
              </a:ext>
            </a:extLst>
          </p:cNvPr>
          <p:cNvPicPr>
            <a:picLocks noChangeAspect="1"/>
          </p:cNvPicPr>
          <p:nvPr/>
        </p:nvPicPr>
        <p:blipFill>
          <a:blip r:embed="rId2"/>
          <a:stretch>
            <a:fillRect/>
          </a:stretch>
        </p:blipFill>
        <p:spPr>
          <a:xfrm>
            <a:off x="0" y="1053297"/>
            <a:ext cx="5082251" cy="2743199"/>
          </a:xfrm>
          <a:prstGeom prst="rect">
            <a:avLst/>
          </a:prstGeom>
        </p:spPr>
      </p:pic>
      <p:pic>
        <p:nvPicPr>
          <p:cNvPr id="5" name="Picture 4">
            <a:extLst>
              <a:ext uri="{FF2B5EF4-FFF2-40B4-BE49-F238E27FC236}">
                <a16:creationId xmlns:a16="http://schemas.microsoft.com/office/drawing/2014/main" id="{0A08CDD7-E0BB-F906-A834-9CAD7F20BF3E}"/>
              </a:ext>
            </a:extLst>
          </p:cNvPr>
          <p:cNvPicPr>
            <a:picLocks noChangeAspect="1"/>
          </p:cNvPicPr>
          <p:nvPr/>
        </p:nvPicPr>
        <p:blipFill>
          <a:blip r:embed="rId3"/>
          <a:stretch>
            <a:fillRect/>
          </a:stretch>
        </p:blipFill>
        <p:spPr>
          <a:xfrm>
            <a:off x="5021968" y="989637"/>
            <a:ext cx="6089729" cy="2934182"/>
          </a:xfrm>
          <a:prstGeom prst="rect">
            <a:avLst/>
          </a:prstGeom>
        </p:spPr>
      </p:pic>
      <p:pic>
        <p:nvPicPr>
          <p:cNvPr id="6" name="Picture 5">
            <a:extLst>
              <a:ext uri="{FF2B5EF4-FFF2-40B4-BE49-F238E27FC236}">
                <a16:creationId xmlns:a16="http://schemas.microsoft.com/office/drawing/2014/main" id="{36602854-AAA2-ED54-D889-2F9EA96914AA}"/>
              </a:ext>
            </a:extLst>
          </p:cNvPr>
          <p:cNvPicPr>
            <a:picLocks noChangeAspect="1"/>
          </p:cNvPicPr>
          <p:nvPr/>
        </p:nvPicPr>
        <p:blipFill>
          <a:blip r:embed="rId4"/>
          <a:stretch>
            <a:fillRect/>
          </a:stretch>
        </p:blipFill>
        <p:spPr>
          <a:xfrm>
            <a:off x="0" y="3923819"/>
            <a:ext cx="5891514" cy="2934181"/>
          </a:xfrm>
          <a:prstGeom prst="rect">
            <a:avLst/>
          </a:prstGeom>
        </p:spPr>
      </p:pic>
      <p:pic>
        <p:nvPicPr>
          <p:cNvPr id="7" name="Picture 6">
            <a:extLst>
              <a:ext uri="{FF2B5EF4-FFF2-40B4-BE49-F238E27FC236}">
                <a16:creationId xmlns:a16="http://schemas.microsoft.com/office/drawing/2014/main" id="{55F3A47E-17E5-A860-809E-3EB4BA52DF3A}"/>
              </a:ext>
            </a:extLst>
          </p:cNvPr>
          <p:cNvPicPr>
            <a:picLocks noChangeAspect="1"/>
          </p:cNvPicPr>
          <p:nvPr/>
        </p:nvPicPr>
        <p:blipFill>
          <a:blip r:embed="rId5"/>
          <a:stretch>
            <a:fillRect/>
          </a:stretch>
        </p:blipFill>
        <p:spPr>
          <a:xfrm>
            <a:off x="6007261" y="4032459"/>
            <a:ext cx="5048971" cy="2588260"/>
          </a:xfrm>
          <a:prstGeom prst="rect">
            <a:avLst/>
          </a:prstGeom>
        </p:spPr>
      </p:pic>
    </p:spTree>
    <p:extLst>
      <p:ext uri="{BB962C8B-B14F-4D97-AF65-F5344CB8AC3E}">
        <p14:creationId xmlns:p14="http://schemas.microsoft.com/office/powerpoint/2010/main" val="399968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5199-47A7-37C7-F341-96B368D5D483}"/>
              </a:ext>
            </a:extLst>
          </p:cNvPr>
          <p:cNvSpPr>
            <a:spLocks noGrp="1"/>
          </p:cNvSpPr>
          <p:nvPr>
            <p:ph type="title"/>
          </p:nvPr>
        </p:nvSpPr>
        <p:spPr>
          <a:xfrm>
            <a:off x="677334" y="115749"/>
            <a:ext cx="8596668" cy="625031"/>
          </a:xfrm>
        </p:spPr>
        <p:txBody>
          <a:bodyPr>
            <a:normAutofit fontScale="90000"/>
          </a:bodyPr>
          <a:lstStyle/>
          <a:p>
            <a:r>
              <a:rPr lang="en-US" dirty="0"/>
              <a:t>Univariate Segmented Analysis</a:t>
            </a:r>
          </a:p>
        </p:txBody>
      </p:sp>
      <p:pic>
        <p:nvPicPr>
          <p:cNvPr id="4" name="Picture 3">
            <a:extLst>
              <a:ext uri="{FF2B5EF4-FFF2-40B4-BE49-F238E27FC236}">
                <a16:creationId xmlns:a16="http://schemas.microsoft.com/office/drawing/2014/main" id="{22CD87C6-4843-85A6-472D-41F5E651CA44}"/>
              </a:ext>
            </a:extLst>
          </p:cNvPr>
          <p:cNvPicPr>
            <a:picLocks noChangeAspect="1"/>
          </p:cNvPicPr>
          <p:nvPr/>
        </p:nvPicPr>
        <p:blipFill>
          <a:blip r:embed="rId2"/>
          <a:stretch>
            <a:fillRect/>
          </a:stretch>
        </p:blipFill>
        <p:spPr>
          <a:xfrm>
            <a:off x="11571" y="821804"/>
            <a:ext cx="7072135" cy="3321024"/>
          </a:xfrm>
          <a:prstGeom prst="rect">
            <a:avLst/>
          </a:prstGeom>
        </p:spPr>
      </p:pic>
      <p:pic>
        <p:nvPicPr>
          <p:cNvPr id="6" name="Picture 5">
            <a:extLst>
              <a:ext uri="{FF2B5EF4-FFF2-40B4-BE49-F238E27FC236}">
                <a16:creationId xmlns:a16="http://schemas.microsoft.com/office/drawing/2014/main" id="{BE1C4908-2AB2-765D-1574-7A5BDB381B77}"/>
              </a:ext>
            </a:extLst>
          </p:cNvPr>
          <p:cNvPicPr>
            <a:picLocks noChangeAspect="1"/>
          </p:cNvPicPr>
          <p:nvPr/>
        </p:nvPicPr>
        <p:blipFill>
          <a:blip r:embed="rId3"/>
          <a:stretch>
            <a:fillRect/>
          </a:stretch>
        </p:blipFill>
        <p:spPr>
          <a:xfrm>
            <a:off x="6921663" y="3946967"/>
            <a:ext cx="5096718" cy="2911033"/>
          </a:xfrm>
          <a:prstGeom prst="rect">
            <a:avLst/>
          </a:prstGeom>
        </p:spPr>
      </p:pic>
      <p:pic>
        <p:nvPicPr>
          <p:cNvPr id="7" name="Picture 6">
            <a:extLst>
              <a:ext uri="{FF2B5EF4-FFF2-40B4-BE49-F238E27FC236}">
                <a16:creationId xmlns:a16="http://schemas.microsoft.com/office/drawing/2014/main" id="{879D68FB-5AE7-1D15-D282-4B6A47899473}"/>
              </a:ext>
            </a:extLst>
          </p:cNvPr>
          <p:cNvPicPr>
            <a:picLocks noChangeAspect="1"/>
          </p:cNvPicPr>
          <p:nvPr/>
        </p:nvPicPr>
        <p:blipFill>
          <a:blip r:embed="rId4"/>
          <a:stretch>
            <a:fillRect/>
          </a:stretch>
        </p:blipFill>
        <p:spPr>
          <a:xfrm>
            <a:off x="6991110" y="553603"/>
            <a:ext cx="5027272" cy="3321024"/>
          </a:xfrm>
          <a:prstGeom prst="rect">
            <a:avLst/>
          </a:prstGeom>
        </p:spPr>
      </p:pic>
      <p:pic>
        <p:nvPicPr>
          <p:cNvPr id="8" name="Picture 7">
            <a:extLst>
              <a:ext uri="{FF2B5EF4-FFF2-40B4-BE49-F238E27FC236}">
                <a16:creationId xmlns:a16="http://schemas.microsoft.com/office/drawing/2014/main" id="{35EE5E83-02B8-2D2D-1EEC-85CC8B898631}"/>
              </a:ext>
            </a:extLst>
          </p:cNvPr>
          <p:cNvPicPr>
            <a:picLocks noChangeAspect="1"/>
          </p:cNvPicPr>
          <p:nvPr/>
        </p:nvPicPr>
        <p:blipFill>
          <a:blip r:embed="rId5"/>
          <a:stretch>
            <a:fillRect/>
          </a:stretch>
        </p:blipFill>
        <p:spPr>
          <a:xfrm>
            <a:off x="173619" y="3991756"/>
            <a:ext cx="6585996" cy="2750496"/>
          </a:xfrm>
          <a:prstGeom prst="rect">
            <a:avLst/>
          </a:prstGeom>
        </p:spPr>
      </p:pic>
    </p:spTree>
    <p:extLst>
      <p:ext uri="{BB962C8B-B14F-4D97-AF65-F5344CB8AC3E}">
        <p14:creationId xmlns:p14="http://schemas.microsoft.com/office/powerpoint/2010/main" val="330623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815D8-F42F-D8B2-10DB-59332A5E7723}"/>
              </a:ext>
            </a:extLst>
          </p:cNvPr>
          <p:cNvPicPr>
            <a:picLocks noChangeAspect="1"/>
          </p:cNvPicPr>
          <p:nvPr/>
        </p:nvPicPr>
        <p:blipFill>
          <a:blip r:embed="rId2"/>
          <a:stretch>
            <a:fillRect/>
          </a:stretch>
        </p:blipFill>
        <p:spPr>
          <a:xfrm>
            <a:off x="0" y="120021"/>
            <a:ext cx="6366076" cy="3387107"/>
          </a:xfrm>
          <a:prstGeom prst="rect">
            <a:avLst/>
          </a:prstGeom>
        </p:spPr>
      </p:pic>
      <p:pic>
        <p:nvPicPr>
          <p:cNvPr id="5" name="Picture 4">
            <a:extLst>
              <a:ext uri="{FF2B5EF4-FFF2-40B4-BE49-F238E27FC236}">
                <a16:creationId xmlns:a16="http://schemas.microsoft.com/office/drawing/2014/main" id="{643EEE0C-A2C3-2477-0F85-C99012397974}"/>
              </a:ext>
            </a:extLst>
          </p:cNvPr>
          <p:cNvPicPr>
            <a:picLocks noChangeAspect="1"/>
          </p:cNvPicPr>
          <p:nvPr/>
        </p:nvPicPr>
        <p:blipFill>
          <a:blip r:embed="rId3"/>
          <a:stretch>
            <a:fillRect/>
          </a:stretch>
        </p:blipFill>
        <p:spPr>
          <a:xfrm>
            <a:off x="57874" y="3493285"/>
            <a:ext cx="7002684" cy="3329990"/>
          </a:xfrm>
          <a:prstGeom prst="rect">
            <a:avLst/>
          </a:prstGeom>
        </p:spPr>
      </p:pic>
      <p:pic>
        <p:nvPicPr>
          <p:cNvPr id="6" name="Picture 5">
            <a:extLst>
              <a:ext uri="{FF2B5EF4-FFF2-40B4-BE49-F238E27FC236}">
                <a16:creationId xmlns:a16="http://schemas.microsoft.com/office/drawing/2014/main" id="{3B2091F4-F5FA-22A2-518E-947DC51B7D0D}"/>
              </a:ext>
            </a:extLst>
          </p:cNvPr>
          <p:cNvPicPr>
            <a:picLocks noChangeAspect="1"/>
          </p:cNvPicPr>
          <p:nvPr/>
        </p:nvPicPr>
        <p:blipFill>
          <a:blip r:embed="rId4"/>
          <a:stretch>
            <a:fillRect/>
          </a:stretch>
        </p:blipFill>
        <p:spPr>
          <a:xfrm>
            <a:off x="6234896" y="311608"/>
            <a:ext cx="5814349" cy="2790407"/>
          </a:xfrm>
          <a:prstGeom prst="rect">
            <a:avLst/>
          </a:prstGeom>
        </p:spPr>
      </p:pic>
      <p:pic>
        <p:nvPicPr>
          <p:cNvPr id="7" name="Picture 6">
            <a:extLst>
              <a:ext uri="{FF2B5EF4-FFF2-40B4-BE49-F238E27FC236}">
                <a16:creationId xmlns:a16="http://schemas.microsoft.com/office/drawing/2014/main" id="{272A8D47-D6F6-CDDC-44C6-46B4DF35FAFB}"/>
              </a:ext>
            </a:extLst>
          </p:cNvPr>
          <p:cNvPicPr>
            <a:picLocks noChangeAspect="1"/>
          </p:cNvPicPr>
          <p:nvPr/>
        </p:nvPicPr>
        <p:blipFill>
          <a:blip r:embed="rId5"/>
          <a:stretch>
            <a:fillRect/>
          </a:stretch>
        </p:blipFill>
        <p:spPr>
          <a:xfrm>
            <a:off x="6932271" y="3364715"/>
            <a:ext cx="5116974" cy="3394275"/>
          </a:xfrm>
          <a:prstGeom prst="rect">
            <a:avLst/>
          </a:prstGeom>
        </p:spPr>
      </p:pic>
    </p:spTree>
    <p:extLst>
      <p:ext uri="{BB962C8B-B14F-4D97-AF65-F5344CB8AC3E}">
        <p14:creationId xmlns:p14="http://schemas.microsoft.com/office/powerpoint/2010/main" val="203306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B7DF-F690-B74A-7FE0-8C92D73C30CA}"/>
              </a:ext>
            </a:extLst>
          </p:cNvPr>
          <p:cNvSpPr>
            <a:spLocks noGrp="1"/>
          </p:cNvSpPr>
          <p:nvPr>
            <p:ph type="title"/>
          </p:nvPr>
        </p:nvSpPr>
        <p:spPr>
          <a:xfrm>
            <a:off x="654184" y="204486"/>
            <a:ext cx="8596668" cy="478421"/>
          </a:xfrm>
        </p:spPr>
        <p:txBody>
          <a:bodyPr>
            <a:normAutofit fontScale="90000"/>
          </a:bodyPr>
          <a:lstStyle/>
          <a:p>
            <a:r>
              <a:rPr lang="en-US" dirty="0"/>
              <a:t>Bivariate Analysis</a:t>
            </a:r>
          </a:p>
        </p:txBody>
      </p:sp>
      <p:pic>
        <p:nvPicPr>
          <p:cNvPr id="4" name="Content Placeholder 3">
            <a:extLst>
              <a:ext uri="{FF2B5EF4-FFF2-40B4-BE49-F238E27FC236}">
                <a16:creationId xmlns:a16="http://schemas.microsoft.com/office/drawing/2014/main" id="{DA4E1367-B0FE-A2C4-FB28-287666A6E584}"/>
              </a:ext>
            </a:extLst>
          </p:cNvPr>
          <p:cNvPicPr>
            <a:picLocks noGrp="1" noChangeAspect="1"/>
          </p:cNvPicPr>
          <p:nvPr>
            <p:ph idx="1"/>
          </p:nvPr>
        </p:nvPicPr>
        <p:blipFill>
          <a:blip r:embed="rId2"/>
          <a:stretch>
            <a:fillRect/>
          </a:stretch>
        </p:blipFill>
        <p:spPr>
          <a:xfrm>
            <a:off x="335666" y="798651"/>
            <a:ext cx="8762035" cy="2882096"/>
          </a:xfrm>
          <a:prstGeom prst="rect">
            <a:avLst/>
          </a:prstGeom>
        </p:spPr>
      </p:pic>
      <p:pic>
        <p:nvPicPr>
          <p:cNvPr id="5" name="Picture 4">
            <a:extLst>
              <a:ext uri="{FF2B5EF4-FFF2-40B4-BE49-F238E27FC236}">
                <a16:creationId xmlns:a16="http://schemas.microsoft.com/office/drawing/2014/main" id="{525E5523-6183-20F8-00E4-2768C8F68274}"/>
              </a:ext>
            </a:extLst>
          </p:cNvPr>
          <p:cNvPicPr>
            <a:picLocks noChangeAspect="1"/>
          </p:cNvPicPr>
          <p:nvPr/>
        </p:nvPicPr>
        <p:blipFill>
          <a:blip r:embed="rId3"/>
          <a:stretch>
            <a:fillRect/>
          </a:stretch>
        </p:blipFill>
        <p:spPr>
          <a:xfrm>
            <a:off x="196765" y="3877519"/>
            <a:ext cx="5663879" cy="2775996"/>
          </a:xfrm>
          <a:prstGeom prst="rect">
            <a:avLst/>
          </a:prstGeom>
        </p:spPr>
      </p:pic>
      <p:pic>
        <p:nvPicPr>
          <p:cNvPr id="6" name="Picture 5">
            <a:extLst>
              <a:ext uri="{FF2B5EF4-FFF2-40B4-BE49-F238E27FC236}">
                <a16:creationId xmlns:a16="http://schemas.microsoft.com/office/drawing/2014/main" id="{BF7D4D32-9FFF-2800-3BCD-E66F95926A53}"/>
              </a:ext>
            </a:extLst>
          </p:cNvPr>
          <p:cNvPicPr>
            <a:picLocks noChangeAspect="1"/>
          </p:cNvPicPr>
          <p:nvPr/>
        </p:nvPicPr>
        <p:blipFill>
          <a:blip r:embed="rId4"/>
          <a:stretch>
            <a:fillRect/>
          </a:stretch>
        </p:blipFill>
        <p:spPr>
          <a:xfrm>
            <a:off x="5860644" y="3771418"/>
            <a:ext cx="4811214" cy="2882096"/>
          </a:xfrm>
          <a:prstGeom prst="rect">
            <a:avLst/>
          </a:prstGeom>
        </p:spPr>
      </p:pic>
    </p:spTree>
    <p:extLst>
      <p:ext uri="{BB962C8B-B14F-4D97-AF65-F5344CB8AC3E}">
        <p14:creationId xmlns:p14="http://schemas.microsoft.com/office/powerpoint/2010/main" val="156773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F14B-77E9-4C9B-9E62-4695481C42E0}"/>
              </a:ext>
            </a:extLst>
          </p:cNvPr>
          <p:cNvSpPr>
            <a:spLocks noGrp="1"/>
          </p:cNvSpPr>
          <p:nvPr>
            <p:ph type="title"/>
          </p:nvPr>
        </p:nvSpPr>
        <p:spPr>
          <a:xfrm>
            <a:off x="677334" y="609600"/>
            <a:ext cx="8596668" cy="860385"/>
          </a:xfrm>
        </p:spPr>
        <p:txBody>
          <a:bodyPr/>
          <a:lstStyle/>
          <a:p>
            <a:r>
              <a:rPr lang="en-US" dirty="0"/>
              <a:t>Multivariate Analysis- Correlation Matrix</a:t>
            </a:r>
          </a:p>
        </p:txBody>
      </p:sp>
      <p:pic>
        <p:nvPicPr>
          <p:cNvPr id="5" name="Content Placeholder 4">
            <a:extLst>
              <a:ext uri="{FF2B5EF4-FFF2-40B4-BE49-F238E27FC236}">
                <a16:creationId xmlns:a16="http://schemas.microsoft.com/office/drawing/2014/main" id="{F1AD00B6-EB51-7683-CCE8-18A8C998E04D}"/>
              </a:ext>
            </a:extLst>
          </p:cNvPr>
          <p:cNvPicPr>
            <a:picLocks noGrp="1" noChangeAspect="1"/>
          </p:cNvPicPr>
          <p:nvPr>
            <p:ph idx="1"/>
          </p:nvPr>
        </p:nvPicPr>
        <p:blipFill>
          <a:blip r:embed="rId2"/>
          <a:stretch>
            <a:fillRect/>
          </a:stretch>
        </p:blipFill>
        <p:spPr>
          <a:xfrm>
            <a:off x="347241" y="1469985"/>
            <a:ext cx="9198551" cy="5023412"/>
          </a:xfrm>
          <a:prstGeom prst="rect">
            <a:avLst/>
          </a:prstGeom>
        </p:spPr>
      </p:pic>
    </p:spTree>
    <p:extLst>
      <p:ext uri="{BB962C8B-B14F-4D97-AF65-F5344CB8AC3E}">
        <p14:creationId xmlns:p14="http://schemas.microsoft.com/office/powerpoint/2010/main" val="70458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0643-56BA-1B8E-B384-9CF7E3224A74}"/>
              </a:ext>
            </a:extLst>
          </p:cNvPr>
          <p:cNvSpPr>
            <a:spLocks noGrp="1"/>
          </p:cNvSpPr>
          <p:nvPr>
            <p:ph type="title"/>
          </p:nvPr>
        </p:nvSpPr>
        <p:spPr>
          <a:xfrm>
            <a:off x="688219" y="402771"/>
            <a:ext cx="8596668" cy="576942"/>
          </a:xfrm>
        </p:spPr>
        <p:txBody>
          <a:bodyPr>
            <a:normAutofit fontScale="90000"/>
          </a:bodyPr>
          <a:lstStyle/>
          <a:p>
            <a:r>
              <a:rPr lang="en-IN" sz="2400" b="1" i="0" dirty="0">
                <a:effectLst/>
                <a:latin typeface="system-ui"/>
              </a:rPr>
              <a:t>Observations and Inferences from Univariate Analysis</a:t>
            </a:r>
            <a:br>
              <a:rPr lang="en-IN" b="1" i="0" dirty="0">
                <a:effectLst/>
                <a:latin typeface="system-ui"/>
              </a:rPr>
            </a:br>
            <a:endParaRPr lang="en-US" dirty="0"/>
          </a:p>
        </p:txBody>
      </p:sp>
      <p:sp>
        <p:nvSpPr>
          <p:cNvPr id="3" name="Content Placeholder 2">
            <a:extLst>
              <a:ext uri="{FF2B5EF4-FFF2-40B4-BE49-F238E27FC236}">
                <a16:creationId xmlns:a16="http://schemas.microsoft.com/office/drawing/2014/main" id="{423B2C16-3C42-131B-0D6F-36D4A45EC75D}"/>
              </a:ext>
            </a:extLst>
          </p:cNvPr>
          <p:cNvSpPr>
            <a:spLocks noGrp="1"/>
          </p:cNvSpPr>
          <p:nvPr>
            <p:ph idx="1"/>
          </p:nvPr>
        </p:nvSpPr>
        <p:spPr>
          <a:xfrm>
            <a:off x="283028" y="1240971"/>
            <a:ext cx="11462657" cy="5410195"/>
          </a:xfrm>
        </p:spPr>
        <p:txBody>
          <a:bodyPr>
            <a:noAutofit/>
          </a:bodyPr>
          <a:lstStyle/>
          <a:p>
            <a:pPr algn="l"/>
            <a:r>
              <a:rPr lang="en-IN" sz="1400" b="1" i="0" dirty="0">
                <a:effectLst/>
                <a:latin typeface="system-ui"/>
              </a:rPr>
              <a:t>Univariate Analysis</a:t>
            </a:r>
          </a:p>
          <a:p>
            <a:pPr algn="l">
              <a:buFont typeface="Arial" panose="020B0604020202020204" pitchFamily="34" charset="0"/>
              <a:buChar char="•"/>
            </a:pPr>
            <a:r>
              <a:rPr lang="en-IN" sz="1400" b="0" i="0" dirty="0">
                <a:effectLst/>
                <a:latin typeface="system-ui"/>
              </a:rPr>
              <a:t>The number of defaulted loan(5k) is 7 times less than the number of fully paid loan(35k).</a:t>
            </a:r>
          </a:p>
          <a:p>
            <a:pPr algn="l">
              <a:buFont typeface="Arial" panose="020B0604020202020204" pitchFamily="34" charset="0"/>
              <a:buChar char="•"/>
            </a:pPr>
            <a:r>
              <a:rPr lang="en-IN" sz="1400" b="0" i="0" dirty="0">
                <a:effectLst/>
                <a:latin typeface="system-ui"/>
              </a:rPr>
              <a:t>The majority(almost 3 times) of loan has a term of 36 months compared to 60 months.</a:t>
            </a:r>
          </a:p>
          <a:p>
            <a:pPr algn="l">
              <a:buFont typeface="Arial" panose="020B0604020202020204" pitchFamily="34" charset="0"/>
              <a:buChar char="•"/>
            </a:pPr>
            <a:r>
              <a:rPr lang="en-IN" sz="1400" b="0" i="0" dirty="0">
                <a:effectLst/>
                <a:latin typeface="system-ui"/>
              </a:rPr>
              <a:t>A large amount of loans are with grade 'B' </a:t>
            </a:r>
            <a:r>
              <a:rPr lang="en-IN" sz="1400" b="0" i="0" dirty="0" err="1">
                <a:effectLst/>
                <a:latin typeface="system-ui"/>
              </a:rPr>
              <a:t>commpared</a:t>
            </a:r>
            <a:r>
              <a:rPr lang="en-IN" sz="1400" b="0" i="0" dirty="0">
                <a:effectLst/>
                <a:latin typeface="system-ui"/>
              </a:rPr>
              <a:t> to rest showing most loans are high grade loans.</a:t>
            </a:r>
          </a:p>
          <a:p>
            <a:pPr algn="l">
              <a:buFont typeface="Arial" panose="020B0604020202020204" pitchFamily="34" charset="0"/>
              <a:buChar char="•"/>
            </a:pPr>
            <a:r>
              <a:rPr lang="en-IN" sz="1400" b="0" i="0" dirty="0">
                <a:effectLst/>
                <a:latin typeface="system-ui"/>
              </a:rPr>
              <a:t>Majority of </a:t>
            </a:r>
            <a:r>
              <a:rPr lang="en-IN" sz="1400" b="0" i="0" dirty="0" err="1">
                <a:effectLst/>
                <a:latin typeface="system-ui"/>
              </a:rPr>
              <a:t>borrowsers</a:t>
            </a:r>
            <a:r>
              <a:rPr lang="en-IN" sz="1400" b="0" i="0" dirty="0">
                <a:effectLst/>
                <a:latin typeface="system-ui"/>
              </a:rPr>
              <a:t> have working experience greater than 10 years.</a:t>
            </a:r>
          </a:p>
          <a:p>
            <a:pPr algn="l">
              <a:buFont typeface="Arial" panose="020B0604020202020204" pitchFamily="34" charset="0"/>
              <a:buChar char="•"/>
            </a:pPr>
            <a:r>
              <a:rPr lang="en-IN" sz="1400" b="0" i="0" dirty="0">
                <a:effectLst/>
                <a:latin typeface="system-ui"/>
              </a:rPr>
              <a:t>Majority of </a:t>
            </a:r>
            <a:r>
              <a:rPr lang="en-IN" sz="1400" b="0" i="0" dirty="0" err="1">
                <a:effectLst/>
                <a:latin typeface="system-ui"/>
              </a:rPr>
              <a:t>borrowsers</a:t>
            </a:r>
            <a:r>
              <a:rPr lang="en-IN" sz="1400" b="0" i="0" dirty="0">
                <a:effectLst/>
                <a:latin typeface="system-ui"/>
              </a:rPr>
              <a:t> don't posses property and are on </a:t>
            </a:r>
            <a:r>
              <a:rPr lang="en-IN" sz="1400" b="0" i="0" dirty="0" err="1">
                <a:effectLst/>
                <a:latin typeface="system-ui"/>
              </a:rPr>
              <a:t>mortage</a:t>
            </a:r>
            <a:r>
              <a:rPr lang="en-IN" sz="1400" b="0" i="0" dirty="0">
                <a:effectLst/>
                <a:latin typeface="system-ui"/>
              </a:rPr>
              <a:t> or rent.</a:t>
            </a:r>
          </a:p>
          <a:p>
            <a:pPr algn="l">
              <a:buFont typeface="Arial" panose="020B0604020202020204" pitchFamily="34" charset="0"/>
              <a:buChar char="•"/>
            </a:pPr>
            <a:r>
              <a:rPr lang="en-IN" sz="1400" b="0" i="0" dirty="0">
                <a:effectLst/>
                <a:latin typeface="system-ui"/>
              </a:rPr>
              <a:t>About 50% of the borrowers are not verified by company or source.</a:t>
            </a:r>
          </a:p>
          <a:p>
            <a:pPr algn="l">
              <a:buFont typeface="Arial" panose="020B0604020202020204" pitchFamily="34" charset="0"/>
              <a:buChar char="•"/>
            </a:pPr>
            <a:r>
              <a:rPr lang="en-IN" sz="1400" b="0" i="0" dirty="0">
                <a:effectLst/>
                <a:latin typeface="system-ui"/>
              </a:rPr>
              <a:t>Annual Income shows left skewed normal distribution thus we can say that the majority of burrowers have very low annual income compared to rest.</a:t>
            </a:r>
          </a:p>
          <a:p>
            <a:pPr algn="l">
              <a:buFont typeface="Arial" panose="020B0604020202020204" pitchFamily="34" charset="0"/>
              <a:buChar char="•"/>
            </a:pPr>
            <a:r>
              <a:rPr lang="en-IN" sz="1400" b="0" i="0" dirty="0">
                <a:effectLst/>
                <a:latin typeface="system-ui"/>
              </a:rPr>
              <a:t>The interest rate is more crowded around 10-15.</a:t>
            </a:r>
          </a:p>
          <a:p>
            <a:pPr algn="l">
              <a:buFont typeface="Arial" panose="020B0604020202020204" pitchFamily="34" charset="0"/>
              <a:buChar char="•"/>
            </a:pPr>
            <a:r>
              <a:rPr lang="en-IN" sz="1400" b="0" i="0" dirty="0">
                <a:effectLst/>
                <a:latin typeface="system-ui"/>
              </a:rPr>
              <a:t>A large percentage of loans are taken for debt consolidation followed by credit card purpose.</a:t>
            </a:r>
          </a:p>
          <a:p>
            <a:pPr algn="l">
              <a:buFont typeface="Arial" panose="020B0604020202020204" pitchFamily="34" charset="0"/>
              <a:buChar char="•"/>
            </a:pPr>
            <a:r>
              <a:rPr lang="en-IN" sz="1400" b="0" i="0" dirty="0">
                <a:effectLst/>
                <a:latin typeface="system-ui"/>
              </a:rPr>
              <a:t>Majority of the borrowers are from the large urban cities like </a:t>
            </a:r>
            <a:r>
              <a:rPr lang="en-IN" sz="1400" b="0" i="0" dirty="0" err="1">
                <a:effectLst/>
                <a:latin typeface="system-ui"/>
              </a:rPr>
              <a:t>california</a:t>
            </a:r>
            <a:r>
              <a:rPr lang="en-IN" sz="1400" b="0" i="0" dirty="0">
                <a:effectLst/>
                <a:latin typeface="system-ui"/>
              </a:rPr>
              <a:t>, new </a:t>
            </a:r>
            <a:r>
              <a:rPr lang="en-IN" sz="1400" b="0" i="0" dirty="0" err="1">
                <a:effectLst/>
                <a:latin typeface="system-ui"/>
              </a:rPr>
              <a:t>york</a:t>
            </a:r>
            <a:r>
              <a:rPr lang="en-IN" sz="1400" b="0" i="0" dirty="0">
                <a:effectLst/>
                <a:latin typeface="system-ui"/>
              </a:rPr>
              <a:t>, </a:t>
            </a:r>
            <a:r>
              <a:rPr lang="en-IN" sz="1400" b="0" i="0" dirty="0" err="1">
                <a:effectLst/>
                <a:latin typeface="system-ui"/>
              </a:rPr>
              <a:t>texas</a:t>
            </a:r>
            <a:r>
              <a:rPr lang="en-IN" sz="1400" b="0" i="0" dirty="0">
                <a:effectLst/>
                <a:latin typeface="system-ui"/>
              </a:rPr>
              <a:t>, </a:t>
            </a:r>
            <a:r>
              <a:rPr lang="en-IN" sz="1400" b="0" i="0" dirty="0" err="1">
                <a:effectLst/>
                <a:latin typeface="system-ui"/>
              </a:rPr>
              <a:t>florida</a:t>
            </a:r>
            <a:r>
              <a:rPr lang="en-IN" sz="1400" b="0" i="0" dirty="0">
                <a:effectLst/>
                <a:latin typeface="system-ui"/>
              </a:rPr>
              <a:t> etc.</a:t>
            </a:r>
          </a:p>
          <a:p>
            <a:pPr algn="l">
              <a:buFont typeface="Arial" panose="020B0604020202020204" pitchFamily="34" charset="0"/>
              <a:buChar char="•"/>
            </a:pPr>
            <a:r>
              <a:rPr lang="en-IN" sz="1400" b="0" i="0" dirty="0">
                <a:effectLst/>
                <a:latin typeface="system-ui"/>
              </a:rPr>
              <a:t>Majority of the borrowers have very large debt compared to the income </a:t>
            </a:r>
            <a:r>
              <a:rPr lang="en-IN" sz="1400" b="0" i="0" dirty="0" err="1">
                <a:effectLst/>
                <a:latin typeface="system-ui"/>
              </a:rPr>
              <a:t>registerd</a:t>
            </a:r>
            <a:r>
              <a:rPr lang="en-IN" sz="1400" b="0" i="0" dirty="0">
                <a:effectLst/>
                <a:latin typeface="system-ui"/>
              </a:rPr>
              <a:t>, concentrated in the 10-15 DTI ratio.</a:t>
            </a:r>
          </a:p>
          <a:p>
            <a:pPr algn="l">
              <a:buFont typeface="Arial" panose="020B0604020202020204" pitchFamily="34" charset="0"/>
              <a:buChar char="•"/>
            </a:pPr>
            <a:r>
              <a:rPr lang="en-IN" sz="1400" b="0" i="0" dirty="0">
                <a:effectLst/>
                <a:latin typeface="system-ui"/>
              </a:rPr>
              <a:t>Majority of the borrowers have no record of Public Recorded Bankruptcy.</a:t>
            </a:r>
          </a:p>
          <a:p>
            <a:pPr algn="l">
              <a:buFont typeface="Arial" panose="020B0604020202020204" pitchFamily="34" charset="0"/>
              <a:buChar char="•"/>
            </a:pPr>
            <a:r>
              <a:rPr lang="en-IN" sz="1400" b="0" i="0" dirty="0">
                <a:effectLst/>
                <a:latin typeface="system-ui"/>
              </a:rPr>
              <a:t>Majority of the loans are given in last quarter of the year.</a:t>
            </a:r>
          </a:p>
          <a:p>
            <a:pPr algn="l">
              <a:buFont typeface="Arial" panose="020B0604020202020204" pitchFamily="34" charset="0"/>
              <a:buChar char="•"/>
            </a:pPr>
            <a:r>
              <a:rPr lang="en-IN" sz="1400" b="0" i="0" dirty="0">
                <a:effectLst/>
                <a:latin typeface="system-ui"/>
              </a:rPr>
              <a:t>The number of loans approved increases with the time at </a:t>
            </a:r>
            <a:r>
              <a:rPr lang="en-IN" sz="1400" b="0" i="0" dirty="0" err="1">
                <a:effectLst/>
                <a:latin typeface="system-ui"/>
              </a:rPr>
              <a:t>expontential</a:t>
            </a:r>
            <a:r>
              <a:rPr lang="en-IN" sz="1400" b="0" i="0" dirty="0">
                <a:effectLst/>
                <a:latin typeface="system-ui"/>
              </a:rPr>
              <a:t> rate, thus we can say that the loan approval rate is increasing with the time.</a:t>
            </a:r>
          </a:p>
        </p:txBody>
      </p:sp>
    </p:spTree>
    <p:extLst>
      <p:ext uri="{BB962C8B-B14F-4D97-AF65-F5344CB8AC3E}">
        <p14:creationId xmlns:p14="http://schemas.microsoft.com/office/powerpoint/2010/main" val="228438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ACC4-D987-2B91-B205-6A2C2C076141}"/>
              </a:ext>
            </a:extLst>
          </p:cNvPr>
          <p:cNvSpPr>
            <a:spLocks noGrp="1"/>
          </p:cNvSpPr>
          <p:nvPr>
            <p:ph type="title"/>
          </p:nvPr>
        </p:nvSpPr>
        <p:spPr>
          <a:xfrm>
            <a:off x="677334" y="359229"/>
            <a:ext cx="8596668" cy="631371"/>
          </a:xfrm>
        </p:spPr>
        <p:txBody>
          <a:bodyPr>
            <a:normAutofit/>
          </a:bodyPr>
          <a:lstStyle/>
          <a:p>
            <a:r>
              <a:rPr lang="en-IN" sz="2800" b="1" i="0" dirty="0">
                <a:effectLst/>
                <a:latin typeface="system-ui"/>
              </a:rPr>
              <a:t>Segmented Univariate Analysis</a:t>
            </a:r>
            <a:endParaRPr lang="en-US" sz="2800" dirty="0"/>
          </a:p>
        </p:txBody>
      </p:sp>
      <p:sp>
        <p:nvSpPr>
          <p:cNvPr id="4" name="Title 1">
            <a:extLst>
              <a:ext uri="{FF2B5EF4-FFF2-40B4-BE49-F238E27FC236}">
                <a16:creationId xmlns:a16="http://schemas.microsoft.com/office/drawing/2014/main" id="{0127216D-77AB-4B5D-E40B-34E08E451644}"/>
              </a:ext>
            </a:extLst>
          </p:cNvPr>
          <p:cNvSpPr txBox="1">
            <a:spLocks/>
          </p:cNvSpPr>
          <p:nvPr/>
        </p:nvSpPr>
        <p:spPr>
          <a:xfrm>
            <a:off x="829734" y="3599408"/>
            <a:ext cx="8596668" cy="60959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latin typeface="system-ui"/>
              </a:rPr>
              <a:t>Bivariate Analysis</a:t>
            </a:r>
            <a:endParaRPr lang="en-US" sz="2800" dirty="0"/>
          </a:p>
        </p:txBody>
      </p:sp>
      <p:sp>
        <p:nvSpPr>
          <p:cNvPr id="5" name="TextBox 4">
            <a:extLst>
              <a:ext uri="{FF2B5EF4-FFF2-40B4-BE49-F238E27FC236}">
                <a16:creationId xmlns:a16="http://schemas.microsoft.com/office/drawing/2014/main" id="{B54FF875-0D71-9091-CFED-B25B6825C296}"/>
              </a:ext>
            </a:extLst>
          </p:cNvPr>
          <p:cNvSpPr txBox="1"/>
          <p:nvPr/>
        </p:nvSpPr>
        <p:spPr>
          <a:xfrm>
            <a:off x="677333" y="4255307"/>
            <a:ext cx="10853057" cy="2246769"/>
          </a:xfrm>
          <a:prstGeom prst="rect">
            <a:avLst/>
          </a:prstGeom>
          <a:noFill/>
        </p:spPr>
        <p:txBody>
          <a:bodyPr wrap="square" rtlCol="0">
            <a:spAutoFit/>
          </a:bodyPr>
          <a:lstStyle/>
          <a:p>
            <a:pPr algn="l">
              <a:buFont typeface="Arial" panose="020B0604020202020204" pitchFamily="34" charset="0"/>
              <a:buChar char="•"/>
            </a:pPr>
            <a:r>
              <a:rPr lang="en-IN" sz="1400" b="0" i="0" dirty="0">
                <a:effectLst/>
                <a:latin typeface="system-ui"/>
              </a:rPr>
              <a:t>The loan applicants belonging to Grades B, C, and D contribute to most of the "Charged Off" loans.</a:t>
            </a:r>
          </a:p>
          <a:p>
            <a:pPr algn="l">
              <a:buFont typeface="Arial" panose="020B0604020202020204" pitchFamily="34" charset="0"/>
              <a:buChar char="•"/>
            </a:pPr>
            <a:r>
              <a:rPr lang="en-IN" sz="1400" b="0" i="0" dirty="0">
                <a:effectLst/>
                <a:latin typeface="system-ui"/>
              </a:rPr>
              <a:t>Loan applicants applying for loans with a 36-month term are more likely to default than those taking loans for 60 months.</a:t>
            </a:r>
          </a:p>
          <a:p>
            <a:pPr algn="l">
              <a:buFont typeface="Arial" panose="020B0604020202020204" pitchFamily="34" charset="0"/>
              <a:buChar char="•"/>
            </a:pPr>
            <a:r>
              <a:rPr lang="en-IN" sz="1400" b="0" i="0" dirty="0">
                <a:effectLst/>
                <a:latin typeface="system-ui"/>
              </a:rPr>
              <a:t>Most loan applicants have ten or more years of experience, and they are also the most likely to default.</a:t>
            </a:r>
          </a:p>
          <a:p>
            <a:pPr algn="l">
              <a:buFont typeface="Arial" panose="020B0604020202020204" pitchFamily="34" charset="0"/>
              <a:buChar char="•"/>
            </a:pPr>
            <a:r>
              <a:rPr lang="en-IN" sz="1400" b="0" i="0" dirty="0">
                <a:effectLst/>
                <a:latin typeface="system-ui"/>
              </a:rPr>
              <a:t>The number of loan applicants has steadily increased from 2007 to 2011, indicating a positive trend in the upcoming years.</a:t>
            </a:r>
          </a:p>
          <a:p>
            <a:pPr algn="l">
              <a:buFont typeface="Arial" panose="020B0604020202020204" pitchFamily="34" charset="0"/>
              <a:buChar char="•"/>
            </a:pPr>
            <a:r>
              <a:rPr lang="en-IN" sz="1400" b="0" i="0" dirty="0">
                <a:effectLst/>
                <a:latin typeface="system-ui"/>
              </a:rPr>
              <a:t>December is the most preferred month for taking loans, possibly due to the holiday season.</a:t>
            </a:r>
          </a:p>
          <a:p>
            <a:pPr algn="l">
              <a:buFont typeface="Arial" panose="020B0604020202020204" pitchFamily="34" charset="0"/>
              <a:buChar char="•"/>
            </a:pPr>
            <a:r>
              <a:rPr lang="en-IN" sz="1400" b="0" i="0" dirty="0">
                <a:effectLst/>
                <a:latin typeface="system-ui"/>
              </a:rPr>
              <a:t>Debt consolidation is the category where the maximum number of loans are issued, and people have defaulted the most in the same category.</a:t>
            </a:r>
          </a:p>
          <a:p>
            <a:pPr algn="l">
              <a:buFont typeface="Arial" panose="020B0604020202020204" pitchFamily="34" charset="0"/>
              <a:buChar char="•"/>
            </a:pPr>
            <a:r>
              <a:rPr lang="en-IN" sz="1400" b="0" i="0" dirty="0">
                <a:effectLst/>
                <a:latin typeface="system-ui"/>
              </a:rPr>
              <a:t>Loan applicants who live in rented or mortgaged houses are more likely to default.</a:t>
            </a:r>
          </a:p>
          <a:p>
            <a:pPr algn="l">
              <a:buFont typeface="Arial" panose="020B0604020202020204" pitchFamily="34" charset="0"/>
              <a:buChar char="•"/>
            </a:pPr>
            <a:r>
              <a:rPr lang="en-IN" sz="1400" b="0" i="0" dirty="0">
                <a:effectLst/>
                <a:latin typeface="system-ui"/>
              </a:rPr>
              <a:t>Verified loan applicants are defaulting more than those who are not verified.</a:t>
            </a:r>
          </a:p>
          <a:p>
            <a:pPr algn="l">
              <a:buFont typeface="Arial" panose="020B0604020202020204" pitchFamily="34" charset="0"/>
              <a:buChar char="•"/>
            </a:pPr>
            <a:r>
              <a:rPr lang="en-IN" sz="1400" b="0" i="0" dirty="0">
                <a:effectLst/>
                <a:latin typeface="system-ui"/>
              </a:rPr>
              <a:t>Loan applicants from the states of California (CA), Florida (FL), and New York (NY) are most likely to default.</a:t>
            </a:r>
          </a:p>
          <a:p>
            <a:pPr algn="l">
              <a:buFont typeface="Arial" panose="020B0604020202020204" pitchFamily="34" charset="0"/>
              <a:buChar char="•"/>
            </a:pPr>
            <a:r>
              <a:rPr lang="en-IN" sz="1400" b="0" i="0" dirty="0">
                <a:effectLst/>
                <a:latin typeface="system-ui"/>
              </a:rPr>
              <a:t>A majority of the loan applicants who defaulted received loan amounts of $15,000 or higher.</a:t>
            </a:r>
          </a:p>
        </p:txBody>
      </p:sp>
      <p:sp>
        <p:nvSpPr>
          <p:cNvPr id="6" name="TextBox 5">
            <a:extLst>
              <a:ext uri="{FF2B5EF4-FFF2-40B4-BE49-F238E27FC236}">
                <a16:creationId xmlns:a16="http://schemas.microsoft.com/office/drawing/2014/main" id="{D597E9F8-C415-7F21-3030-DF386510A8B3}"/>
              </a:ext>
            </a:extLst>
          </p:cNvPr>
          <p:cNvSpPr txBox="1"/>
          <p:nvPr/>
        </p:nvSpPr>
        <p:spPr>
          <a:xfrm>
            <a:off x="677333" y="1108650"/>
            <a:ext cx="11163568" cy="2246769"/>
          </a:xfrm>
          <a:prstGeom prst="rect">
            <a:avLst/>
          </a:prstGeom>
          <a:noFill/>
        </p:spPr>
        <p:txBody>
          <a:bodyPr wrap="square" rtlCol="0">
            <a:spAutoFit/>
          </a:bodyPr>
          <a:lstStyle/>
          <a:p>
            <a:pPr algn="l">
              <a:buFont typeface="Arial" panose="020B0604020202020204" pitchFamily="34" charset="0"/>
              <a:buChar char="•"/>
            </a:pPr>
            <a:r>
              <a:rPr lang="en-IN" sz="1400" b="0" i="0" dirty="0">
                <a:effectLst/>
                <a:latin typeface="system-ui"/>
              </a:rPr>
              <a:t>Debt Consolidation is the most popular loan purpose and has highest number of defaulted loan.</a:t>
            </a:r>
          </a:p>
          <a:p>
            <a:pPr algn="l">
              <a:buFont typeface="Arial" panose="020B0604020202020204" pitchFamily="34" charset="0"/>
              <a:buChar char="•"/>
            </a:pPr>
            <a:r>
              <a:rPr lang="en-IN" sz="1400" b="0" i="0" dirty="0">
                <a:effectLst/>
                <a:latin typeface="system-ui"/>
              </a:rPr>
              <a:t>The mean and 25% are same for both but we see larger 75% in the defaulted loan which indicate loan of large amount has higher chance of defaulting.</a:t>
            </a:r>
          </a:p>
          <a:p>
            <a:pPr algn="l">
              <a:buFont typeface="Arial" panose="020B0604020202020204" pitchFamily="34" charset="0"/>
              <a:buChar char="•"/>
            </a:pPr>
            <a:r>
              <a:rPr lang="en-IN" sz="1400" b="0" i="0" dirty="0">
                <a:effectLst/>
                <a:latin typeface="system-ui"/>
              </a:rPr>
              <a:t>The 36 month term has higher chance of defaulting than 60 month term.</a:t>
            </a:r>
          </a:p>
          <a:p>
            <a:pPr algn="l">
              <a:buFont typeface="Arial" panose="020B0604020202020204" pitchFamily="34" charset="0"/>
              <a:buChar char="•"/>
            </a:pPr>
            <a:r>
              <a:rPr lang="en-IN" sz="1400" b="0" i="0" dirty="0">
                <a:effectLst/>
                <a:latin typeface="system-ui"/>
              </a:rPr>
              <a:t>The Loan Status varies with DTI ratio, we can see that the loans in DTI ratio 10-15 have higher number of defaulted loan but higher </a:t>
            </a:r>
            <a:r>
              <a:rPr lang="en-IN" sz="1400" b="0" i="0" dirty="0" err="1">
                <a:effectLst/>
                <a:latin typeface="system-ui"/>
              </a:rPr>
              <a:t>dti</a:t>
            </a:r>
            <a:r>
              <a:rPr lang="en-IN" sz="1400" b="0" i="0" dirty="0">
                <a:effectLst/>
                <a:latin typeface="system-ui"/>
              </a:rPr>
              <a:t> has higher chance of defaulting.</a:t>
            </a:r>
          </a:p>
          <a:p>
            <a:pPr algn="l">
              <a:buFont typeface="Arial" panose="020B0604020202020204" pitchFamily="34" charset="0"/>
              <a:buChar char="•"/>
            </a:pPr>
            <a:r>
              <a:rPr lang="en-IN" sz="1400" b="0" i="0" dirty="0">
                <a:effectLst/>
                <a:latin typeface="system-ui"/>
              </a:rPr>
              <a:t>The Defaulted loan are lower for the burrowers which own their property compared to on mortgage or rent.</a:t>
            </a:r>
          </a:p>
          <a:p>
            <a:pPr algn="l">
              <a:buFont typeface="Arial" panose="020B0604020202020204" pitchFamily="34" charset="0"/>
              <a:buChar char="•"/>
            </a:pPr>
            <a:r>
              <a:rPr lang="en-IN" sz="1400" b="0" i="0" dirty="0">
                <a:effectLst/>
                <a:latin typeface="system-ui"/>
              </a:rPr>
              <a:t>Burrowers with less 50000 annual income are more likely to default and higher annual income are less likely to default.</a:t>
            </a:r>
          </a:p>
          <a:p>
            <a:pPr algn="l">
              <a:buFont typeface="Arial" panose="020B0604020202020204" pitchFamily="34" charset="0"/>
              <a:buChar char="•"/>
            </a:pPr>
            <a:r>
              <a:rPr lang="en-IN" sz="1400" b="0" i="0" dirty="0">
                <a:effectLst/>
                <a:latin typeface="system-ui"/>
              </a:rPr>
              <a:t>The Fully paid loan are increasing exponentially with the time compared to defaulted loan.</a:t>
            </a:r>
          </a:p>
          <a:p>
            <a:pPr algn="l">
              <a:buFont typeface="Arial" panose="020B0604020202020204" pitchFamily="34" charset="0"/>
              <a:buChar char="•"/>
            </a:pPr>
            <a:r>
              <a:rPr lang="en-IN" sz="1400" b="0" i="0" dirty="0">
                <a:effectLst/>
                <a:latin typeface="system-ui"/>
              </a:rPr>
              <a:t>The default loan amount increases with interest rate and shows are decline after 17.5 % interest rate.</a:t>
            </a:r>
          </a:p>
          <a:p>
            <a:pPr algn="l">
              <a:buFont typeface="Arial" panose="020B0604020202020204" pitchFamily="34" charset="0"/>
              <a:buChar char="•"/>
            </a:pPr>
            <a:r>
              <a:rPr lang="en-IN" sz="1400" b="0" i="0" dirty="0">
                <a:effectLst/>
                <a:latin typeface="system-ui"/>
              </a:rPr>
              <a:t>The Employees with 10+ years of experience are likely to default and have higher chance of fully paying the loan.</a:t>
            </a:r>
          </a:p>
        </p:txBody>
      </p:sp>
    </p:spTree>
    <p:extLst>
      <p:ext uri="{BB962C8B-B14F-4D97-AF65-F5344CB8AC3E}">
        <p14:creationId xmlns:p14="http://schemas.microsoft.com/office/powerpoint/2010/main" val="27101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2E04-9FED-1AF0-BF77-9685F9D6D515}"/>
              </a:ext>
            </a:extLst>
          </p:cNvPr>
          <p:cNvSpPr>
            <a:spLocks noGrp="1"/>
          </p:cNvSpPr>
          <p:nvPr>
            <p:ph type="title"/>
          </p:nvPr>
        </p:nvSpPr>
        <p:spPr>
          <a:xfrm>
            <a:off x="677334" y="462988"/>
            <a:ext cx="8596668" cy="509285"/>
          </a:xfrm>
        </p:spPr>
        <p:txBody>
          <a:bodyPr>
            <a:noAutofit/>
          </a:bodyPr>
          <a:lstStyle/>
          <a:p>
            <a:r>
              <a:rPr lang="en-IN" sz="2400" b="1" dirty="0">
                <a:latin typeface="system-ui"/>
              </a:rPr>
              <a:t>Multivariate</a:t>
            </a:r>
            <a:r>
              <a:rPr lang="en-IN" sz="2400" b="1" i="0" dirty="0">
                <a:effectLst/>
                <a:latin typeface="system-ui"/>
              </a:rPr>
              <a:t> Analysis</a:t>
            </a:r>
            <a:br>
              <a:rPr lang="en-IN" sz="2400" b="1" i="0" dirty="0">
                <a:effectLst/>
                <a:latin typeface="system-ui"/>
              </a:rPr>
            </a:br>
            <a:endParaRPr lang="en-US" sz="2400" dirty="0"/>
          </a:p>
        </p:txBody>
      </p:sp>
      <p:sp>
        <p:nvSpPr>
          <p:cNvPr id="6" name="TextBox 5">
            <a:extLst>
              <a:ext uri="{FF2B5EF4-FFF2-40B4-BE49-F238E27FC236}">
                <a16:creationId xmlns:a16="http://schemas.microsoft.com/office/drawing/2014/main" id="{281B3458-54B7-2A8A-997F-E905A4650657}"/>
              </a:ext>
            </a:extLst>
          </p:cNvPr>
          <p:cNvSpPr txBox="1"/>
          <p:nvPr/>
        </p:nvSpPr>
        <p:spPr>
          <a:xfrm>
            <a:off x="677334" y="972273"/>
            <a:ext cx="10619557" cy="5816977"/>
          </a:xfrm>
          <a:prstGeom prst="rect">
            <a:avLst/>
          </a:prstGeom>
          <a:noFill/>
        </p:spPr>
        <p:txBody>
          <a:bodyPr wrap="square" rtlCol="0">
            <a:spAutoFit/>
          </a:bodyPr>
          <a:lstStyle/>
          <a:p>
            <a:pPr algn="l">
              <a:buFont typeface="Arial" panose="020B0604020202020204" pitchFamily="34" charset="0"/>
              <a:buChar char="•"/>
            </a:pPr>
            <a:r>
              <a:rPr lang="en-IN" sz="1400" b="0" i="0" dirty="0">
                <a:effectLst/>
                <a:latin typeface="system-ui"/>
              </a:rPr>
              <a:t>Tendency to default the loan is likely with loan applicants belonging to B, C, D grades.</a:t>
            </a:r>
          </a:p>
          <a:p>
            <a:pPr algn="l">
              <a:buFont typeface="Arial" panose="020B0604020202020204" pitchFamily="34" charset="0"/>
              <a:buChar char="•"/>
            </a:pPr>
            <a:r>
              <a:rPr lang="en-IN" sz="1400" b="0" i="0" dirty="0">
                <a:effectLst/>
                <a:latin typeface="system-ui"/>
              </a:rPr>
              <a:t>Loan applicants with 10 years of experience has maximum </a:t>
            </a:r>
            <a:r>
              <a:rPr lang="en-IN" sz="1400" b="0" i="0" dirty="0" err="1">
                <a:effectLst/>
                <a:latin typeface="system-ui"/>
              </a:rPr>
              <a:t>tendancy</a:t>
            </a:r>
            <a:r>
              <a:rPr lang="en-IN" sz="1400" b="0" i="0" dirty="0">
                <a:effectLst/>
                <a:latin typeface="system-ui"/>
              </a:rPr>
              <a:t> to default the loan.</a:t>
            </a:r>
          </a:p>
          <a:p>
            <a:pPr algn="l">
              <a:buFont typeface="Arial" panose="020B0604020202020204" pitchFamily="34" charset="0"/>
              <a:buChar char="•"/>
            </a:pPr>
            <a:r>
              <a:rPr lang="en-IN" sz="1400" b="0" i="0" dirty="0">
                <a:effectLst/>
                <a:latin typeface="system-ui"/>
              </a:rPr>
              <a:t>Borrowers from states CA, FL, NJ have maximum tendency to </a:t>
            </a:r>
            <a:r>
              <a:rPr lang="en-IN" sz="1400" b="0" i="0" dirty="0" err="1">
                <a:effectLst/>
                <a:latin typeface="system-ui"/>
              </a:rPr>
              <a:t>deafult</a:t>
            </a:r>
            <a:r>
              <a:rPr lang="en-IN" sz="1400" b="0" i="0" dirty="0">
                <a:effectLst/>
                <a:latin typeface="system-ui"/>
              </a:rPr>
              <a:t> the loan.</a:t>
            </a:r>
          </a:p>
          <a:p>
            <a:pPr algn="l">
              <a:buFont typeface="Arial" panose="020B0604020202020204" pitchFamily="34" charset="0"/>
              <a:buChar char="•"/>
            </a:pPr>
            <a:r>
              <a:rPr lang="en-IN" sz="1400" b="0" i="0" dirty="0">
                <a:effectLst/>
                <a:latin typeface="system-ui"/>
              </a:rPr>
              <a:t>Borrowers from Rented House Ownership have highest tendency to default the loan.</a:t>
            </a:r>
          </a:p>
          <a:p>
            <a:pPr algn="l">
              <a:buFont typeface="Arial" panose="020B0604020202020204" pitchFamily="34" charset="0"/>
              <a:buChar char="•"/>
            </a:pPr>
            <a:r>
              <a:rPr lang="en-IN" sz="1400" b="0" i="0" dirty="0">
                <a:effectLst/>
                <a:latin typeface="system-ui"/>
              </a:rPr>
              <a:t>The borrowers who are in lower income groups have maximum tendency to default the loan and it generally decreases with the increase in the annual income.</a:t>
            </a:r>
          </a:p>
          <a:p>
            <a:pPr algn="l">
              <a:buFont typeface="Arial" panose="020B0604020202020204" pitchFamily="34" charset="0"/>
              <a:buChar char="•"/>
            </a:pPr>
            <a:r>
              <a:rPr lang="en-IN" sz="1400" b="0" i="0" dirty="0">
                <a:effectLst/>
                <a:latin typeface="system-ui"/>
              </a:rPr>
              <a:t>The tendency to default the loan is increasing with increase in the interest rate.</a:t>
            </a:r>
          </a:p>
          <a:p>
            <a:pPr algn="l"/>
            <a:endParaRPr lang="en-IN" b="0" i="0" dirty="0">
              <a:effectLst/>
              <a:latin typeface="system-ui"/>
            </a:endParaRPr>
          </a:p>
          <a:p>
            <a:pPr algn="l"/>
            <a:r>
              <a:rPr lang="en-IN" sz="2400" b="1" dirty="0">
                <a:solidFill>
                  <a:schemeClr val="accent1"/>
                </a:solidFill>
                <a:latin typeface="system-ui"/>
                <a:ea typeface="+mj-ea"/>
                <a:cs typeface="+mj-cs"/>
              </a:rPr>
              <a:t>Recommendations</a:t>
            </a:r>
            <a:endParaRPr lang="en-IN" b="1" i="0" dirty="0">
              <a:effectLst/>
              <a:latin typeface="system-ui"/>
            </a:endParaRPr>
          </a:p>
          <a:p>
            <a:pPr algn="l"/>
            <a:r>
              <a:rPr lang="en-IN" sz="1600" b="1" i="0" dirty="0">
                <a:solidFill>
                  <a:srgbClr val="0070C0"/>
                </a:solidFill>
                <a:effectLst/>
                <a:latin typeface="system-ui"/>
              </a:rPr>
              <a:t>Major Driving factor which can be used to predict the chance of defaulting and avoiding Credit Loss:</a:t>
            </a:r>
          </a:p>
          <a:p>
            <a:pPr algn="l">
              <a:buFont typeface="Arial" panose="020B0604020202020204" pitchFamily="34" charset="0"/>
              <a:buChar char="•"/>
            </a:pPr>
            <a:r>
              <a:rPr lang="en-IN" sz="1400" b="0" i="0" dirty="0">
                <a:effectLst/>
                <a:latin typeface="system-ui"/>
              </a:rPr>
              <a:t>DTI</a:t>
            </a:r>
          </a:p>
          <a:p>
            <a:pPr algn="l">
              <a:buFont typeface="Arial" panose="020B0604020202020204" pitchFamily="34" charset="0"/>
              <a:buChar char="•"/>
            </a:pPr>
            <a:r>
              <a:rPr lang="en-IN" sz="1400" b="0" i="0" dirty="0">
                <a:effectLst/>
                <a:latin typeface="system-ui"/>
              </a:rPr>
              <a:t>Grades</a:t>
            </a:r>
          </a:p>
          <a:p>
            <a:pPr algn="l">
              <a:buFont typeface="Arial" panose="020B0604020202020204" pitchFamily="34" charset="0"/>
              <a:buChar char="•"/>
            </a:pPr>
            <a:r>
              <a:rPr lang="en-IN" sz="1400" b="0" i="0" dirty="0">
                <a:effectLst/>
                <a:latin typeface="system-ui"/>
              </a:rPr>
              <a:t>Verification Status</a:t>
            </a:r>
          </a:p>
          <a:p>
            <a:pPr algn="l">
              <a:buFont typeface="Arial" panose="020B0604020202020204" pitchFamily="34" charset="0"/>
              <a:buChar char="•"/>
            </a:pPr>
            <a:r>
              <a:rPr lang="en-IN" sz="1400" b="0" i="0" dirty="0">
                <a:effectLst/>
                <a:latin typeface="system-ui"/>
              </a:rPr>
              <a:t>Annual income</a:t>
            </a:r>
          </a:p>
          <a:p>
            <a:pPr algn="l">
              <a:buFont typeface="Arial" panose="020B0604020202020204" pitchFamily="34" charset="0"/>
              <a:buChar char="•"/>
            </a:pPr>
            <a:r>
              <a:rPr lang="en-IN" sz="1400" b="0" i="0" dirty="0" err="1">
                <a:effectLst/>
                <a:latin typeface="system-ui"/>
              </a:rPr>
              <a:t>Pub_rec_bankruptcies</a:t>
            </a:r>
            <a:endParaRPr lang="en-IN" sz="1400" b="0" i="0" dirty="0">
              <a:effectLst/>
              <a:latin typeface="system-ui"/>
            </a:endParaRPr>
          </a:p>
          <a:p>
            <a:pPr algn="l"/>
            <a:endParaRPr lang="en-IN" sz="1400" b="0" i="0" dirty="0">
              <a:effectLst/>
              <a:latin typeface="system-ui"/>
            </a:endParaRPr>
          </a:p>
          <a:p>
            <a:pPr algn="l"/>
            <a:r>
              <a:rPr lang="en-IN" sz="1600" b="1" i="0" dirty="0">
                <a:solidFill>
                  <a:srgbClr val="0070C0"/>
                </a:solidFill>
                <a:effectLst/>
                <a:latin typeface="system-ui"/>
              </a:rPr>
              <a:t>Other considerations for 'defaults' :</a:t>
            </a:r>
          </a:p>
          <a:p>
            <a:pPr algn="l">
              <a:buFont typeface="Arial" panose="020B0604020202020204" pitchFamily="34" charset="0"/>
              <a:buChar char="•"/>
            </a:pPr>
            <a:r>
              <a:rPr lang="en-IN" sz="1400" b="0" i="0" dirty="0">
                <a:effectLst/>
                <a:latin typeface="system-ui"/>
              </a:rPr>
              <a:t>Burrowers not from large urban cities like </a:t>
            </a:r>
            <a:r>
              <a:rPr lang="en-IN" sz="1400" b="0" i="0" dirty="0" err="1">
                <a:effectLst/>
                <a:latin typeface="system-ui"/>
              </a:rPr>
              <a:t>california</a:t>
            </a:r>
            <a:r>
              <a:rPr lang="en-IN" sz="1400" b="0" i="0" dirty="0">
                <a:effectLst/>
                <a:latin typeface="system-ui"/>
              </a:rPr>
              <a:t>, new </a:t>
            </a:r>
            <a:r>
              <a:rPr lang="en-IN" sz="1400" b="0" i="0" dirty="0" err="1">
                <a:effectLst/>
                <a:latin typeface="system-ui"/>
              </a:rPr>
              <a:t>york</a:t>
            </a:r>
            <a:r>
              <a:rPr lang="en-IN" sz="1400" b="0" i="0" dirty="0">
                <a:effectLst/>
                <a:latin typeface="system-ui"/>
              </a:rPr>
              <a:t>, </a:t>
            </a:r>
            <a:r>
              <a:rPr lang="en-IN" sz="1400" b="0" i="0" dirty="0" err="1">
                <a:effectLst/>
                <a:latin typeface="system-ui"/>
              </a:rPr>
              <a:t>texas</a:t>
            </a:r>
            <a:r>
              <a:rPr lang="en-IN" sz="1400" b="0" i="0" dirty="0">
                <a:effectLst/>
                <a:latin typeface="system-ui"/>
              </a:rPr>
              <a:t>, </a:t>
            </a:r>
            <a:r>
              <a:rPr lang="en-IN" sz="1400" b="0" i="0" dirty="0" err="1">
                <a:effectLst/>
                <a:latin typeface="system-ui"/>
              </a:rPr>
              <a:t>florida</a:t>
            </a:r>
            <a:r>
              <a:rPr lang="en-IN" sz="1400" b="0" i="0" dirty="0">
                <a:effectLst/>
                <a:latin typeface="system-ui"/>
              </a:rPr>
              <a:t> etc.</a:t>
            </a:r>
          </a:p>
          <a:p>
            <a:pPr algn="l">
              <a:buFont typeface="Arial" panose="020B0604020202020204" pitchFamily="34" charset="0"/>
              <a:buChar char="•"/>
            </a:pPr>
            <a:r>
              <a:rPr lang="en-IN" sz="1400" b="0" i="0" dirty="0">
                <a:effectLst/>
                <a:latin typeface="system-ui"/>
              </a:rPr>
              <a:t>Burrowers having annual income in the range 50000-100000.</a:t>
            </a:r>
          </a:p>
          <a:p>
            <a:pPr algn="l">
              <a:buFont typeface="Arial" panose="020B0604020202020204" pitchFamily="34" charset="0"/>
              <a:buChar char="•"/>
            </a:pPr>
            <a:r>
              <a:rPr lang="en-IN" sz="1400" b="0" i="0" dirty="0">
                <a:effectLst/>
                <a:latin typeface="system-ui"/>
              </a:rPr>
              <a:t>Burrowers having Public Recorded Bankruptcy.</a:t>
            </a:r>
          </a:p>
          <a:p>
            <a:pPr algn="l">
              <a:buFont typeface="Arial" panose="020B0604020202020204" pitchFamily="34" charset="0"/>
              <a:buChar char="•"/>
            </a:pPr>
            <a:r>
              <a:rPr lang="en-IN" sz="1400" b="0" i="0" dirty="0">
                <a:effectLst/>
                <a:latin typeface="system-ui"/>
              </a:rPr>
              <a:t>Burrowers with grades like B, C indicates high risk.</a:t>
            </a:r>
          </a:p>
          <a:p>
            <a:pPr algn="l">
              <a:buFont typeface="Arial" panose="020B0604020202020204" pitchFamily="34" charset="0"/>
              <a:buChar char="•"/>
            </a:pPr>
            <a:r>
              <a:rPr lang="en-IN" sz="1400" b="0" i="0" dirty="0">
                <a:effectLst/>
                <a:latin typeface="system-ui"/>
              </a:rPr>
              <a:t>Burrowers with very high Debt to Income value.</a:t>
            </a:r>
          </a:p>
          <a:p>
            <a:pPr algn="l">
              <a:buFont typeface="Arial" panose="020B0604020202020204" pitchFamily="34" charset="0"/>
              <a:buChar char="•"/>
            </a:pPr>
            <a:r>
              <a:rPr lang="en-IN" sz="1400" b="0" i="0" dirty="0">
                <a:effectLst/>
                <a:latin typeface="system-ui"/>
              </a:rPr>
              <a:t>Burrowers with working experience 10+ years.</a:t>
            </a:r>
          </a:p>
          <a:p>
            <a:endParaRPr lang="en-US" dirty="0"/>
          </a:p>
        </p:txBody>
      </p:sp>
    </p:spTree>
    <p:extLst>
      <p:ext uri="{BB962C8B-B14F-4D97-AF65-F5344CB8AC3E}">
        <p14:creationId xmlns:p14="http://schemas.microsoft.com/office/powerpoint/2010/main" val="3097791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AB1A-B626-AEF0-B685-95553ED29609}"/>
              </a:ext>
            </a:extLst>
          </p:cNvPr>
          <p:cNvSpPr>
            <a:spLocks noGrp="1"/>
          </p:cNvSpPr>
          <p:nvPr>
            <p:ph type="title"/>
          </p:nvPr>
        </p:nvSpPr>
        <p:spPr>
          <a:xfrm>
            <a:off x="677334" y="2847372"/>
            <a:ext cx="8596668" cy="1678328"/>
          </a:xfrm>
        </p:spPr>
        <p:txBody>
          <a:bodyPr/>
          <a:lstStyle/>
          <a:p>
            <a:pPr algn="ctr"/>
            <a:r>
              <a:rPr lang="en-US" dirty="0"/>
              <a:t>THANK YOU!</a:t>
            </a:r>
          </a:p>
        </p:txBody>
      </p:sp>
    </p:spTree>
    <p:extLst>
      <p:ext uri="{BB962C8B-B14F-4D97-AF65-F5344CB8AC3E}">
        <p14:creationId xmlns:p14="http://schemas.microsoft.com/office/powerpoint/2010/main" val="2758366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129A-9F3A-C99D-49EA-ACB3D3C7C86A}"/>
              </a:ext>
            </a:extLst>
          </p:cNvPr>
          <p:cNvSpPr>
            <a:spLocks noGrp="1"/>
          </p:cNvSpPr>
          <p:nvPr>
            <p:ph type="title"/>
          </p:nvPr>
        </p:nvSpPr>
        <p:spPr>
          <a:xfrm>
            <a:off x="677334" y="500743"/>
            <a:ext cx="8596668" cy="762000"/>
          </a:xfrm>
        </p:spPr>
        <p:txBody>
          <a:bodyPr/>
          <a:lstStyle/>
          <a:p>
            <a:r>
              <a:rPr lang="en-IN" dirty="0"/>
              <a:t>Business Understanding</a:t>
            </a:r>
            <a:endParaRPr lang="en-US" dirty="0"/>
          </a:p>
        </p:txBody>
      </p:sp>
      <p:sp>
        <p:nvSpPr>
          <p:cNvPr id="3" name="Content Placeholder 2">
            <a:extLst>
              <a:ext uri="{FF2B5EF4-FFF2-40B4-BE49-F238E27FC236}">
                <a16:creationId xmlns:a16="http://schemas.microsoft.com/office/drawing/2014/main" id="{D597F9B9-5B25-65E2-03D8-B7FFA2047FAA}"/>
              </a:ext>
            </a:extLst>
          </p:cNvPr>
          <p:cNvSpPr>
            <a:spLocks noGrp="1"/>
          </p:cNvSpPr>
          <p:nvPr>
            <p:ph idx="1"/>
          </p:nvPr>
        </p:nvSpPr>
        <p:spPr>
          <a:xfrm>
            <a:off x="677334" y="1262743"/>
            <a:ext cx="8596668" cy="2166257"/>
          </a:xfrm>
        </p:spPr>
        <p:txBody>
          <a:bodyPr>
            <a:normAutofit/>
          </a:bodyPr>
          <a:lstStyle/>
          <a:p>
            <a:pPr algn="l" rtl="0"/>
            <a:r>
              <a:rPr lang="en-IN" dirty="0">
                <a:solidFill>
                  <a:srgbClr val="091E42"/>
                </a:solidFill>
                <a:latin typeface="freight-text-pro"/>
              </a:rPr>
              <a:t>T</a:t>
            </a:r>
            <a:r>
              <a:rPr lang="en-IN" b="0" i="0" dirty="0">
                <a:solidFill>
                  <a:srgbClr val="091E42"/>
                </a:solidFill>
                <a:effectLst/>
                <a:latin typeface="freight-text-pro"/>
              </a:rPr>
              <a:t>o make a decision for a </a:t>
            </a:r>
            <a:r>
              <a:rPr lang="en-IN" b="1" i="0" dirty="0">
                <a:solidFill>
                  <a:srgbClr val="091E42"/>
                </a:solidFill>
                <a:effectLst/>
                <a:latin typeface="freight-text-pro"/>
              </a:rPr>
              <a:t>consumer finance company </a:t>
            </a:r>
            <a:r>
              <a:rPr lang="en-IN" b="0" i="0" dirty="0">
                <a:solidFill>
                  <a:srgbClr val="091E42"/>
                </a:solidFill>
                <a:effectLst/>
                <a:latin typeface="freight-text-pro"/>
              </a:rPr>
              <a:t>for loan approval based on the applicant’s profile. Two </a:t>
            </a:r>
            <a:r>
              <a:rPr lang="en-IN" b="1" i="0" dirty="0">
                <a:solidFill>
                  <a:srgbClr val="091E42"/>
                </a:solidFill>
                <a:effectLst/>
                <a:latin typeface="freight-text-pro"/>
              </a:rPr>
              <a:t>types of risks</a:t>
            </a:r>
            <a:r>
              <a:rPr lang="en-IN" b="0" i="0" dirty="0">
                <a:solidFill>
                  <a:srgbClr val="091E42"/>
                </a:solidFill>
                <a:effectLst/>
                <a:latin typeface="freight-text-pro"/>
              </a:rPr>
              <a:t> are associated with the bank’s decision:</a:t>
            </a:r>
          </a:p>
          <a:p>
            <a:pPr algn="l" rtl="0">
              <a:buFont typeface="Arial" panose="020B0604020202020204" pitchFamily="34" charset="0"/>
              <a:buChar char="•"/>
            </a:pPr>
            <a:r>
              <a:rPr lang="en-IN" b="0" i="0" dirty="0">
                <a:solidFill>
                  <a:srgbClr val="091E42"/>
                </a:solidFill>
                <a:effectLst/>
                <a:latin typeface="freight-text-pro"/>
              </a:rPr>
              <a:t>If the applicant is</a:t>
            </a:r>
            <a:r>
              <a:rPr lang="en-IN" b="1" i="0" dirty="0">
                <a:solidFill>
                  <a:srgbClr val="091E42"/>
                </a:solidFill>
                <a:effectLst/>
                <a:latin typeface="freight-text-pro"/>
              </a:rPr>
              <a:t> likely to repay the loan</a:t>
            </a:r>
            <a:r>
              <a:rPr lang="en-IN" b="0" i="0" dirty="0">
                <a:solidFill>
                  <a:srgbClr val="091E42"/>
                </a:solidFill>
                <a:effectLst/>
                <a:latin typeface="freight-text-pro"/>
              </a:rPr>
              <a:t>, then not approving the loan results in a </a:t>
            </a:r>
            <a:r>
              <a:rPr lang="en-IN" b="1" i="0" dirty="0">
                <a:solidFill>
                  <a:srgbClr val="091E42"/>
                </a:solidFill>
                <a:effectLst/>
                <a:latin typeface="freight-text-pro"/>
              </a:rPr>
              <a:t>loss of business</a:t>
            </a:r>
            <a:r>
              <a:rPr lang="en-IN" b="0" i="0" dirty="0">
                <a:solidFill>
                  <a:srgbClr val="091E42"/>
                </a:solidFill>
                <a:effectLst/>
                <a:latin typeface="freight-text-pro"/>
              </a:rPr>
              <a:t> to the company</a:t>
            </a:r>
          </a:p>
          <a:p>
            <a:pPr algn="l" rtl="0">
              <a:buFont typeface="Arial" panose="020B0604020202020204" pitchFamily="34" charset="0"/>
              <a:buChar char="•"/>
            </a:pPr>
            <a:r>
              <a:rPr lang="en-IN" b="0" i="0" dirty="0">
                <a:solidFill>
                  <a:srgbClr val="091E42"/>
                </a:solidFill>
                <a:effectLst/>
                <a:latin typeface="freight-text-pro"/>
              </a:rPr>
              <a:t>If the applicant is </a:t>
            </a:r>
            <a:r>
              <a:rPr lang="en-IN" b="1" i="0" dirty="0">
                <a:solidFill>
                  <a:srgbClr val="091E42"/>
                </a:solidFill>
                <a:effectLst/>
                <a:latin typeface="freight-text-pro"/>
              </a:rPr>
              <a:t>not likely to repay the loan,</a:t>
            </a:r>
            <a:r>
              <a:rPr lang="en-IN" b="0" i="0" dirty="0">
                <a:solidFill>
                  <a:srgbClr val="091E42"/>
                </a:solidFill>
                <a:effectLst/>
                <a:latin typeface="freight-text-pro"/>
              </a:rPr>
              <a:t> i.e. he/she is likely to default, then approving the loan may lead to a </a:t>
            </a:r>
            <a:r>
              <a:rPr lang="en-IN" b="1" i="0" dirty="0">
                <a:solidFill>
                  <a:srgbClr val="091E42"/>
                </a:solidFill>
                <a:effectLst/>
                <a:latin typeface="freight-text-pro"/>
              </a:rPr>
              <a:t>financial loss</a:t>
            </a:r>
            <a:r>
              <a:rPr lang="en-IN" b="0" i="0" dirty="0">
                <a:solidFill>
                  <a:srgbClr val="091E42"/>
                </a:solidFill>
                <a:effectLst/>
                <a:latin typeface="freight-text-pro"/>
              </a:rPr>
              <a:t> for the company</a:t>
            </a:r>
          </a:p>
        </p:txBody>
      </p:sp>
      <p:pic>
        <p:nvPicPr>
          <p:cNvPr id="5" name="Picture 4" descr="Figure 1. Loan Data Set">
            <a:extLst>
              <a:ext uri="{FF2B5EF4-FFF2-40B4-BE49-F238E27FC236}">
                <a16:creationId xmlns:a16="http://schemas.microsoft.com/office/drawing/2014/main" id="{A09CC272-4DC5-E171-BECF-22541C6AF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563" y="3429000"/>
            <a:ext cx="7571058" cy="317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84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594D-197E-2C69-9C3E-2949FA430964}"/>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9CA83377-90A3-F03D-CF0A-FAAE8EA3C11F}"/>
              </a:ext>
            </a:extLst>
          </p:cNvPr>
          <p:cNvSpPr>
            <a:spLocks noGrp="1"/>
          </p:cNvSpPr>
          <p:nvPr>
            <p:ph idx="1"/>
          </p:nvPr>
        </p:nvSpPr>
        <p:spPr/>
        <p:txBody>
          <a:bodyPr>
            <a:normAutofit fontScale="92500" lnSpcReduction="10000"/>
          </a:bodyPr>
          <a:lstStyle/>
          <a:p>
            <a:r>
              <a:rPr lang="en-IN" dirty="0">
                <a:solidFill>
                  <a:srgbClr val="091E42"/>
                </a:solidFill>
                <a:latin typeface="freight-text-pro"/>
              </a:rPr>
              <a:t>T</a:t>
            </a:r>
            <a:r>
              <a:rPr lang="en-IN" b="0" i="0" dirty="0">
                <a:solidFill>
                  <a:srgbClr val="091E42"/>
                </a:solidFill>
                <a:effectLst/>
                <a:latin typeface="freight-text-pro"/>
              </a:rPr>
              <a:t>o understand the </a:t>
            </a:r>
            <a:r>
              <a:rPr lang="en-IN" b="1" i="0" dirty="0">
                <a:solidFill>
                  <a:srgbClr val="091E42"/>
                </a:solidFill>
                <a:effectLst/>
                <a:latin typeface="freight-text-pro"/>
              </a:rPr>
              <a:t>driving factors (or driver variables) </a:t>
            </a:r>
            <a:r>
              <a:rPr lang="en-IN" b="0" i="0" dirty="0">
                <a:solidFill>
                  <a:srgbClr val="091E42"/>
                </a:solidFill>
                <a:effectLst/>
                <a:latin typeface="freight-text-pro"/>
              </a:rPr>
              <a:t>behind loan default, i.e. the variables which are strong indicators of default. </a:t>
            </a:r>
          </a:p>
          <a:p>
            <a:r>
              <a:rPr lang="en-IN" b="0" i="0" dirty="0">
                <a:solidFill>
                  <a:srgbClr val="091E42"/>
                </a:solidFill>
                <a:effectLst/>
                <a:latin typeface="freight-text-pro"/>
              </a:rPr>
              <a:t>To perform EDA to analyse how </a:t>
            </a:r>
            <a:r>
              <a:rPr lang="en-IN" b="1" i="0" dirty="0">
                <a:solidFill>
                  <a:srgbClr val="091E42"/>
                </a:solidFill>
                <a:effectLst/>
                <a:latin typeface="freight-text-pro"/>
              </a:rPr>
              <a:t>consumer attributes</a:t>
            </a:r>
            <a:r>
              <a:rPr lang="en-IN" b="0" i="0" dirty="0">
                <a:solidFill>
                  <a:srgbClr val="091E42"/>
                </a:solidFill>
                <a:effectLst/>
                <a:latin typeface="freight-text-pro"/>
              </a:rPr>
              <a:t> and </a:t>
            </a:r>
            <a:r>
              <a:rPr lang="en-IN" b="1" i="0" dirty="0">
                <a:solidFill>
                  <a:srgbClr val="091E42"/>
                </a:solidFill>
                <a:effectLst/>
                <a:latin typeface="freight-text-pro"/>
              </a:rPr>
              <a:t>loan attributes</a:t>
            </a:r>
            <a:r>
              <a:rPr lang="en-IN" b="0" i="0" dirty="0">
                <a:solidFill>
                  <a:srgbClr val="091E42"/>
                </a:solidFill>
                <a:effectLst/>
                <a:latin typeface="freight-text-pro"/>
              </a:rPr>
              <a:t> influence the tendency of default..</a:t>
            </a:r>
          </a:p>
          <a:p>
            <a:r>
              <a:rPr lang="en-IN" b="0" i="0" dirty="0">
                <a:solidFill>
                  <a:srgbClr val="091E42"/>
                </a:solidFill>
                <a:effectLst/>
                <a:latin typeface="freight-text-pro"/>
              </a:rPr>
              <a:t>To identify the risky loan applicants, then such loans can be reduced thereby cutting down the amount of credit loss.</a:t>
            </a:r>
          </a:p>
          <a:p>
            <a:pPr marL="0" indent="0">
              <a:buNone/>
            </a:pPr>
            <a:endParaRPr lang="en-IN" b="0" i="0" dirty="0">
              <a:solidFill>
                <a:srgbClr val="091E42"/>
              </a:solidFill>
              <a:effectLst/>
              <a:latin typeface="freight-text-pro"/>
            </a:endParaRPr>
          </a:p>
          <a:p>
            <a:pPr algn="l"/>
            <a:r>
              <a:rPr lang="en-IN" b="0" i="0" dirty="0">
                <a:effectLst/>
                <a:latin typeface="system-ui"/>
              </a:rPr>
              <a:t>The objective is to pinpoint applicants at risk of defaulting on loans, enabling a reduction in credit losses. This case study aims to achieve this goal through exploratory data analysis (EDA) using the provided </a:t>
            </a:r>
            <a:r>
              <a:rPr lang="en-IN" dirty="0">
                <a:latin typeface="system-ui"/>
              </a:rPr>
              <a:t>dataset</a:t>
            </a:r>
            <a:r>
              <a:rPr lang="en-IN" b="0" i="0" dirty="0">
                <a:effectLst/>
                <a:latin typeface="system-ui"/>
              </a:rPr>
              <a:t>.</a:t>
            </a:r>
          </a:p>
          <a:p>
            <a:pPr algn="l"/>
            <a:r>
              <a:rPr lang="en-IN" b="0" i="0" dirty="0">
                <a:effectLst/>
                <a:latin typeface="system-ui"/>
              </a:rPr>
              <a:t>In essence, the company wants to understand the driving factors (or driver variables) behind loan default, i.e. the variables which are strong indicators of default. The company can utilise this knowledge for its portfolio and risk assessment.</a:t>
            </a:r>
          </a:p>
          <a:p>
            <a:endParaRPr lang="en-US" dirty="0"/>
          </a:p>
        </p:txBody>
      </p:sp>
    </p:spTree>
    <p:extLst>
      <p:ext uri="{BB962C8B-B14F-4D97-AF65-F5344CB8AC3E}">
        <p14:creationId xmlns:p14="http://schemas.microsoft.com/office/powerpoint/2010/main" val="394825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D86D-D7EC-1D57-3E34-8620C3C53F35}"/>
              </a:ext>
            </a:extLst>
          </p:cNvPr>
          <p:cNvSpPr>
            <a:spLocks noGrp="1"/>
          </p:cNvSpPr>
          <p:nvPr>
            <p:ph type="title"/>
          </p:nvPr>
        </p:nvSpPr>
        <p:spPr>
          <a:xfrm>
            <a:off x="677334" y="435424"/>
            <a:ext cx="8596668" cy="957943"/>
          </a:xfrm>
        </p:spPr>
        <p:txBody>
          <a:bodyPr>
            <a:normAutofit fontScale="90000"/>
          </a:bodyPr>
          <a:lstStyle/>
          <a:p>
            <a:r>
              <a:rPr lang="en-US" dirty="0"/>
              <a:t>Data Understanding</a:t>
            </a:r>
            <a:br>
              <a:rPr lang="en-US" dirty="0"/>
            </a:br>
            <a:endParaRPr lang="en-US" dirty="0"/>
          </a:p>
        </p:txBody>
      </p:sp>
      <p:sp>
        <p:nvSpPr>
          <p:cNvPr id="6" name="TextBox 5">
            <a:extLst>
              <a:ext uri="{FF2B5EF4-FFF2-40B4-BE49-F238E27FC236}">
                <a16:creationId xmlns:a16="http://schemas.microsoft.com/office/drawing/2014/main" id="{2D8BA5D8-4E60-3B7A-D725-B8E0874ECA15}"/>
              </a:ext>
            </a:extLst>
          </p:cNvPr>
          <p:cNvSpPr txBox="1"/>
          <p:nvPr/>
        </p:nvSpPr>
        <p:spPr>
          <a:xfrm>
            <a:off x="677334" y="1164770"/>
            <a:ext cx="10034209" cy="5570756"/>
          </a:xfrm>
          <a:prstGeom prst="rect">
            <a:avLst/>
          </a:prstGeom>
          <a:noFill/>
        </p:spPr>
        <p:txBody>
          <a:bodyPr wrap="square" rtlCol="0">
            <a:spAutoFit/>
          </a:bodyPr>
          <a:lstStyle/>
          <a:p>
            <a:pPr algn="l"/>
            <a:r>
              <a:rPr lang="en-IN" sz="1600" b="1" dirty="0">
                <a:solidFill>
                  <a:srgbClr val="0070C0"/>
                </a:solidFill>
                <a:latin typeface="system-ui"/>
              </a:rPr>
              <a:t>1.  Primary Attribute :   </a:t>
            </a:r>
            <a:r>
              <a:rPr lang="en-IN" sz="1600" b="1" i="0" dirty="0">
                <a:effectLst/>
                <a:latin typeface="system-ui"/>
              </a:rPr>
              <a:t>Loan Status:</a:t>
            </a:r>
            <a:endParaRPr lang="en-IN" sz="1600" b="0" i="0" dirty="0">
              <a:solidFill>
                <a:srgbClr val="091E42"/>
              </a:solidFill>
              <a:effectLst/>
              <a:latin typeface="freight-text-pro"/>
            </a:endParaRPr>
          </a:p>
          <a:p>
            <a:pPr marL="742950" lvl="1" indent="-285750" algn="l" rtl="0">
              <a:spcBef>
                <a:spcPts val="750"/>
              </a:spcBef>
              <a:buFont typeface="+mj-lt"/>
              <a:buAutoNum type="arabicPeriod"/>
            </a:pPr>
            <a:r>
              <a:rPr lang="en-IN" sz="1600" b="1" i="0" dirty="0">
                <a:solidFill>
                  <a:srgbClr val="091E42"/>
                </a:solidFill>
                <a:effectLst/>
                <a:latin typeface="freight-text-pro"/>
              </a:rPr>
              <a:t>Fully paid</a:t>
            </a:r>
            <a:r>
              <a:rPr lang="en-IN" sz="1600" b="0" i="0" dirty="0">
                <a:solidFill>
                  <a:srgbClr val="091E42"/>
                </a:solidFill>
                <a:effectLst/>
                <a:latin typeface="freight-text-pro"/>
              </a:rPr>
              <a:t>: Applicant has fully paid the loan (the principal and the interest rate)</a:t>
            </a:r>
          </a:p>
          <a:p>
            <a:pPr marL="742950" lvl="1" indent="-285750" algn="l" rtl="0">
              <a:spcBef>
                <a:spcPts val="750"/>
              </a:spcBef>
              <a:buFont typeface="+mj-lt"/>
              <a:buAutoNum type="arabicPeriod"/>
            </a:pPr>
            <a:r>
              <a:rPr lang="en-IN" sz="1600" b="1" i="0" dirty="0">
                <a:solidFill>
                  <a:srgbClr val="091E42"/>
                </a:solidFill>
                <a:effectLst/>
                <a:latin typeface="freight-text-pro"/>
              </a:rPr>
              <a:t>Current</a:t>
            </a:r>
            <a:r>
              <a:rPr lang="en-IN" sz="1600" b="0" i="0" dirty="0">
                <a:solidFill>
                  <a:srgbClr val="091E42"/>
                </a:solidFill>
                <a:effectLst/>
                <a:latin typeface="freight-text-pro"/>
              </a:rPr>
              <a:t>: Applicant is in the process of paying the instalments, i.e. the tenure of the loan is not yet completed. These candidates are not labelled as 'defaulted'.</a:t>
            </a:r>
          </a:p>
          <a:p>
            <a:pPr marL="742950" lvl="1" indent="-285750" algn="l" rtl="0">
              <a:spcBef>
                <a:spcPts val="750"/>
              </a:spcBef>
              <a:buFont typeface="+mj-lt"/>
              <a:buAutoNum type="arabicPeriod"/>
            </a:pPr>
            <a:r>
              <a:rPr lang="en-IN" sz="1600" b="1" i="0" dirty="0">
                <a:solidFill>
                  <a:srgbClr val="091E42"/>
                </a:solidFill>
                <a:effectLst/>
                <a:latin typeface="freight-text-pro"/>
              </a:rPr>
              <a:t>Charged-off</a:t>
            </a:r>
            <a:r>
              <a:rPr lang="en-IN" sz="1600" b="0" i="0" dirty="0">
                <a:solidFill>
                  <a:srgbClr val="091E42"/>
                </a:solidFill>
                <a:effectLst/>
                <a:latin typeface="freight-text-pro"/>
              </a:rPr>
              <a:t>: Applicant has not paid the instalments in due time for a long period of time, i.e. he/she has </a:t>
            </a:r>
            <a:r>
              <a:rPr lang="en-IN" sz="1600" b="1" i="0" dirty="0">
                <a:solidFill>
                  <a:srgbClr val="091E42"/>
                </a:solidFill>
                <a:effectLst/>
                <a:latin typeface="freight-text-pro"/>
              </a:rPr>
              <a:t>defaulted </a:t>
            </a:r>
            <a:r>
              <a:rPr lang="en-IN" sz="1600" b="0" i="0" dirty="0">
                <a:solidFill>
                  <a:srgbClr val="091E42"/>
                </a:solidFill>
                <a:effectLst/>
                <a:latin typeface="freight-text-pro"/>
              </a:rPr>
              <a:t>on the loan </a:t>
            </a:r>
            <a:endParaRPr lang="en-US" sz="1600" dirty="0"/>
          </a:p>
          <a:p>
            <a:endParaRPr lang="en-IN" sz="1600" b="1" i="0" dirty="0">
              <a:effectLst/>
              <a:latin typeface="system-ui"/>
            </a:endParaRPr>
          </a:p>
          <a:p>
            <a:endParaRPr lang="en-IN" sz="1600" b="0" i="0" dirty="0">
              <a:effectLst/>
              <a:latin typeface="system-ui"/>
            </a:endParaRPr>
          </a:p>
          <a:p>
            <a:r>
              <a:rPr lang="en-IN" sz="1600" b="1" i="0" dirty="0">
                <a:solidFill>
                  <a:srgbClr val="0070C0"/>
                </a:solidFill>
                <a:effectLst/>
                <a:latin typeface="system-ui"/>
              </a:rPr>
              <a:t>2.  Customer Demographics Key Columns:</a:t>
            </a:r>
          </a:p>
          <a:p>
            <a:pPr algn="l"/>
            <a:endParaRPr lang="en-IN" sz="1600" b="0" i="0" dirty="0">
              <a:effectLst/>
              <a:latin typeface="system-ui"/>
            </a:endParaRPr>
          </a:p>
          <a:p>
            <a:pPr marL="742950" lvl="1" indent="-285750" algn="l">
              <a:buFont typeface="Arial" panose="020B0604020202020204" pitchFamily="34" charset="0"/>
              <a:buChar char="•"/>
            </a:pPr>
            <a:r>
              <a:rPr lang="en-IN" sz="1600" b="1" i="0" dirty="0">
                <a:effectLst/>
                <a:latin typeface="system-ui"/>
              </a:rPr>
              <a:t>Annual Income (</a:t>
            </a:r>
            <a:r>
              <a:rPr lang="en-IN" sz="1600" b="1" i="0" dirty="0" err="1">
                <a:effectLst/>
                <a:latin typeface="system-ui"/>
              </a:rPr>
              <a:t>annual_inc</a:t>
            </a:r>
            <a:r>
              <a:rPr lang="en-IN" sz="1600" b="1" i="0" dirty="0">
                <a:effectLst/>
                <a:latin typeface="system-ui"/>
              </a:rPr>
              <a:t>):</a:t>
            </a:r>
            <a:r>
              <a:rPr lang="en-IN" sz="1600" b="0" i="0" dirty="0">
                <a:effectLst/>
                <a:latin typeface="system-ui"/>
              </a:rPr>
              <a:t> Reflects the customer's annual income. Typically, a higher income enhances the likelihood of loan approval.</a:t>
            </a:r>
          </a:p>
          <a:p>
            <a:pPr marL="742950" lvl="1" indent="-285750" algn="l">
              <a:buFont typeface="Arial" panose="020B0604020202020204" pitchFamily="34" charset="0"/>
              <a:buChar char="•"/>
            </a:pPr>
            <a:r>
              <a:rPr lang="en-IN" sz="1600" b="1" i="0" dirty="0">
                <a:effectLst/>
                <a:latin typeface="system-ui"/>
              </a:rPr>
              <a:t>Home Ownership (</a:t>
            </a:r>
            <a:r>
              <a:rPr lang="en-IN" sz="1600" b="1" i="0" dirty="0" err="1">
                <a:effectLst/>
                <a:latin typeface="system-ui"/>
              </a:rPr>
              <a:t>home_ownership</a:t>
            </a:r>
            <a:r>
              <a:rPr lang="en-IN" sz="1600" b="1" i="0" dirty="0">
                <a:effectLst/>
                <a:latin typeface="system-ui"/>
              </a:rPr>
              <a:t>):</a:t>
            </a:r>
            <a:r>
              <a:rPr lang="en-IN" sz="1600" b="0" i="0" dirty="0">
                <a:effectLst/>
                <a:latin typeface="system-ui"/>
              </a:rPr>
              <a:t> Indicates whether the customer owns a home or rents. Home ownership provides collateral, thereby increasing the probability of loan approval.</a:t>
            </a:r>
          </a:p>
          <a:p>
            <a:pPr marL="742950" lvl="1" indent="-285750" algn="l">
              <a:buFont typeface="Arial" panose="020B0604020202020204" pitchFamily="34" charset="0"/>
              <a:buChar char="•"/>
            </a:pPr>
            <a:r>
              <a:rPr lang="en-IN" sz="1600" b="1" i="0" dirty="0">
                <a:effectLst/>
                <a:latin typeface="system-ui"/>
              </a:rPr>
              <a:t>Employment Length (</a:t>
            </a:r>
            <a:r>
              <a:rPr lang="en-IN" sz="1600" b="1" i="0" dirty="0" err="1">
                <a:effectLst/>
                <a:latin typeface="system-ui"/>
              </a:rPr>
              <a:t>emp_length</a:t>
            </a:r>
            <a:r>
              <a:rPr lang="en-IN" sz="1600" b="1" i="0" dirty="0">
                <a:effectLst/>
                <a:latin typeface="system-ui"/>
              </a:rPr>
              <a:t>):</a:t>
            </a:r>
            <a:r>
              <a:rPr lang="en-IN" sz="1600" b="0" i="0" dirty="0">
                <a:effectLst/>
                <a:latin typeface="system-ui"/>
              </a:rPr>
              <a:t> Represents the customer's overall employment tenure. Longer tenures signify greater financial stability, leading to higher chances of loan approval.</a:t>
            </a:r>
          </a:p>
          <a:p>
            <a:pPr marL="742950" lvl="1" indent="-285750" algn="l">
              <a:buFont typeface="Arial" panose="020B0604020202020204" pitchFamily="34" charset="0"/>
              <a:buChar char="•"/>
            </a:pPr>
            <a:r>
              <a:rPr lang="en-IN" sz="1600" b="1" i="0" dirty="0">
                <a:effectLst/>
                <a:latin typeface="system-ui"/>
              </a:rPr>
              <a:t>Debt to Income (</a:t>
            </a:r>
            <a:r>
              <a:rPr lang="en-IN" sz="1600" b="1" i="0" dirty="0" err="1">
                <a:effectLst/>
                <a:latin typeface="system-ui"/>
              </a:rPr>
              <a:t>dti</a:t>
            </a:r>
            <a:r>
              <a:rPr lang="en-IN" sz="1600" b="1" i="0" dirty="0">
                <a:effectLst/>
                <a:latin typeface="system-ui"/>
              </a:rPr>
              <a:t>):</a:t>
            </a:r>
            <a:r>
              <a:rPr lang="en-IN" sz="1600" b="0" i="0" dirty="0">
                <a:effectLst/>
                <a:latin typeface="system-ui"/>
              </a:rPr>
              <a:t> Measures how much of a person's monthly income is already being used to pay off their debts. A lower DTI translates to a higher chance of loan approval.</a:t>
            </a:r>
          </a:p>
          <a:p>
            <a:pPr marL="742950" lvl="1" indent="-285750" algn="l">
              <a:buFont typeface="Arial" panose="020B0604020202020204" pitchFamily="34" charset="0"/>
              <a:buChar char="•"/>
            </a:pPr>
            <a:r>
              <a:rPr lang="en-IN" sz="1600" b="1" i="0" dirty="0">
                <a:effectLst/>
                <a:latin typeface="system-ui"/>
              </a:rPr>
              <a:t>State (</a:t>
            </a:r>
            <a:r>
              <a:rPr lang="en-IN" sz="1600" b="1" i="0" dirty="0" err="1">
                <a:effectLst/>
                <a:latin typeface="system-ui"/>
              </a:rPr>
              <a:t>addr_state</a:t>
            </a:r>
            <a:r>
              <a:rPr lang="en-IN" sz="1600" b="1" i="0" dirty="0">
                <a:effectLst/>
                <a:latin typeface="system-ui"/>
              </a:rPr>
              <a:t>):</a:t>
            </a:r>
            <a:r>
              <a:rPr lang="en-IN" sz="1600" b="0" i="0" dirty="0">
                <a:effectLst/>
                <a:latin typeface="system-ui"/>
              </a:rPr>
              <a:t> Denotes the customer's location and can be utilized for creating a generalized demographic analysis. It may reveal demographic trends related to delinquency or default rates.</a:t>
            </a:r>
          </a:p>
          <a:p>
            <a:endParaRPr lang="en-US" sz="1600" dirty="0"/>
          </a:p>
        </p:txBody>
      </p:sp>
    </p:spTree>
    <p:extLst>
      <p:ext uri="{BB962C8B-B14F-4D97-AF65-F5344CB8AC3E}">
        <p14:creationId xmlns:p14="http://schemas.microsoft.com/office/powerpoint/2010/main" val="106735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993B5-0456-61BC-E3C9-FC3A8CFAC104}"/>
              </a:ext>
            </a:extLst>
          </p:cNvPr>
          <p:cNvSpPr>
            <a:spLocks noGrp="1"/>
          </p:cNvSpPr>
          <p:nvPr>
            <p:ph idx="1"/>
          </p:nvPr>
        </p:nvSpPr>
        <p:spPr>
          <a:xfrm>
            <a:off x="677333" y="1077686"/>
            <a:ext cx="9914467" cy="4441372"/>
          </a:xfrm>
        </p:spPr>
        <p:txBody>
          <a:bodyPr>
            <a:noAutofit/>
          </a:bodyPr>
          <a:lstStyle/>
          <a:p>
            <a:pPr marL="0" indent="0">
              <a:buNone/>
            </a:pPr>
            <a:r>
              <a:rPr lang="en-IN" b="1" i="0" dirty="0">
                <a:solidFill>
                  <a:srgbClr val="0070C0"/>
                </a:solidFill>
                <a:effectLst/>
                <a:latin typeface="system-ui"/>
              </a:rPr>
              <a:t>3.  Loan Characteristics </a:t>
            </a:r>
            <a:r>
              <a:rPr lang="en-IN" sz="1800" b="1" i="0" dirty="0">
                <a:solidFill>
                  <a:srgbClr val="0070C0"/>
                </a:solidFill>
                <a:effectLst/>
                <a:latin typeface="system-ui"/>
              </a:rPr>
              <a:t>Key Columns</a:t>
            </a:r>
            <a:r>
              <a:rPr lang="en-IN" b="1" i="0" dirty="0">
                <a:solidFill>
                  <a:srgbClr val="0070C0"/>
                </a:solidFill>
                <a:effectLst/>
                <a:latin typeface="system-ui"/>
              </a:rPr>
              <a:t>:</a:t>
            </a:r>
            <a:endParaRPr lang="en-IN" b="0" i="0" dirty="0">
              <a:solidFill>
                <a:srgbClr val="0070C0"/>
              </a:solidFill>
              <a:effectLst/>
              <a:latin typeface="system-ui"/>
            </a:endParaRPr>
          </a:p>
          <a:p>
            <a:pPr marL="742950" lvl="1" indent="-285750" algn="l">
              <a:buFont typeface="Arial" panose="020B0604020202020204" pitchFamily="34" charset="0"/>
              <a:buChar char="•"/>
            </a:pPr>
            <a:r>
              <a:rPr lang="en-IN" b="1" i="0" dirty="0">
                <a:effectLst/>
                <a:latin typeface="system-ui"/>
              </a:rPr>
              <a:t>Loan Amount (</a:t>
            </a:r>
            <a:r>
              <a:rPr lang="en-IN" b="1" i="0" dirty="0" err="1">
                <a:effectLst/>
                <a:latin typeface="system-ui"/>
              </a:rPr>
              <a:t>loan_amt</a:t>
            </a:r>
            <a:r>
              <a:rPr lang="en-IN" b="1" i="0" dirty="0">
                <a:effectLst/>
                <a:latin typeface="system-ui"/>
              </a:rPr>
              <a:t>):</a:t>
            </a:r>
            <a:r>
              <a:rPr lang="en-IN" b="0" i="0" dirty="0">
                <a:effectLst/>
                <a:latin typeface="system-ui"/>
              </a:rPr>
              <a:t> Represents the amount of money requested by the borrower as a loan.</a:t>
            </a:r>
          </a:p>
          <a:p>
            <a:pPr marL="742950" lvl="1" indent="-285750" algn="l">
              <a:buFont typeface="Arial" panose="020B0604020202020204" pitchFamily="34" charset="0"/>
              <a:buChar char="•"/>
            </a:pPr>
            <a:r>
              <a:rPr lang="en-IN" b="1" i="0" dirty="0">
                <a:effectLst/>
                <a:latin typeface="system-ui"/>
              </a:rPr>
              <a:t>Grade (grade):</a:t>
            </a:r>
            <a:r>
              <a:rPr lang="en-IN" b="0" i="0" dirty="0">
                <a:effectLst/>
                <a:latin typeface="system-ui"/>
              </a:rPr>
              <a:t> Represents a rating assigned to the borrower based on their creditworthiness, indicating the level of risk associated with the loan.</a:t>
            </a:r>
          </a:p>
          <a:p>
            <a:pPr marL="742950" lvl="1" indent="-285750" algn="l">
              <a:buFont typeface="Arial" panose="020B0604020202020204" pitchFamily="34" charset="0"/>
              <a:buChar char="•"/>
            </a:pPr>
            <a:r>
              <a:rPr lang="en-IN" b="1" i="0" dirty="0">
                <a:effectLst/>
                <a:latin typeface="system-ui"/>
              </a:rPr>
              <a:t>Term (term):</a:t>
            </a:r>
            <a:r>
              <a:rPr lang="en-IN" b="0" i="0" dirty="0">
                <a:effectLst/>
                <a:latin typeface="system-ui"/>
              </a:rPr>
              <a:t> Duration of the loan, typically expressed in months.</a:t>
            </a:r>
          </a:p>
          <a:p>
            <a:pPr marL="742950" lvl="1" indent="-285750" algn="l">
              <a:buFont typeface="Arial" panose="020B0604020202020204" pitchFamily="34" charset="0"/>
              <a:buChar char="•"/>
            </a:pPr>
            <a:r>
              <a:rPr lang="en-IN" b="1" i="0" dirty="0">
                <a:effectLst/>
                <a:latin typeface="system-ui"/>
              </a:rPr>
              <a:t>Loan Date (</a:t>
            </a:r>
            <a:r>
              <a:rPr lang="en-IN" b="1" i="0" dirty="0" err="1">
                <a:effectLst/>
                <a:latin typeface="system-ui"/>
              </a:rPr>
              <a:t>issue_d</a:t>
            </a:r>
            <a:r>
              <a:rPr lang="en-IN" b="1" i="0" dirty="0">
                <a:effectLst/>
                <a:latin typeface="system-ui"/>
              </a:rPr>
              <a:t>):</a:t>
            </a:r>
            <a:r>
              <a:rPr lang="en-IN" b="0" i="0" dirty="0">
                <a:effectLst/>
                <a:latin typeface="system-ui"/>
              </a:rPr>
              <a:t> Date when the loan was issued or approved by the lender.</a:t>
            </a:r>
          </a:p>
          <a:p>
            <a:pPr marL="742950" lvl="1" indent="-285750" algn="l">
              <a:buFont typeface="Arial" panose="020B0604020202020204" pitchFamily="34" charset="0"/>
              <a:buChar char="•"/>
            </a:pPr>
            <a:r>
              <a:rPr lang="en-IN" b="1" i="0" dirty="0">
                <a:effectLst/>
                <a:latin typeface="system-ui"/>
              </a:rPr>
              <a:t>Purpose of Loan (purpose):</a:t>
            </a:r>
            <a:r>
              <a:rPr lang="en-IN" b="0" i="0" dirty="0">
                <a:effectLst/>
                <a:latin typeface="system-ui"/>
              </a:rPr>
              <a:t> Indicates the reason for which the borrower is seeking the loan, such as debt consolidation, home improvement, or other purposes.</a:t>
            </a:r>
          </a:p>
          <a:p>
            <a:pPr marL="742950" lvl="1" indent="-285750" algn="l">
              <a:buFont typeface="Arial" panose="020B0604020202020204" pitchFamily="34" charset="0"/>
              <a:buChar char="•"/>
            </a:pPr>
            <a:r>
              <a:rPr lang="en-IN" b="1" i="0" dirty="0">
                <a:effectLst/>
                <a:latin typeface="system-ui"/>
              </a:rPr>
              <a:t>Verification Status (</a:t>
            </a:r>
            <a:r>
              <a:rPr lang="en-IN" b="1" i="0" dirty="0" err="1">
                <a:effectLst/>
                <a:latin typeface="system-ui"/>
              </a:rPr>
              <a:t>verification_status</a:t>
            </a:r>
            <a:r>
              <a:rPr lang="en-IN" b="1" i="0" dirty="0">
                <a:effectLst/>
                <a:latin typeface="system-ui"/>
              </a:rPr>
              <a:t>):</a:t>
            </a:r>
            <a:r>
              <a:rPr lang="en-IN" b="0" i="0" dirty="0">
                <a:effectLst/>
                <a:latin typeface="system-ui"/>
              </a:rPr>
              <a:t> Represents whether the borrower's income and other information have been verified by the lender.</a:t>
            </a:r>
          </a:p>
          <a:p>
            <a:pPr marL="742950" lvl="1" indent="-285750" algn="l">
              <a:buFont typeface="Arial" panose="020B0604020202020204" pitchFamily="34" charset="0"/>
              <a:buChar char="•"/>
            </a:pPr>
            <a:r>
              <a:rPr lang="en-IN" b="1" i="0" dirty="0">
                <a:effectLst/>
                <a:latin typeface="system-ui"/>
              </a:rPr>
              <a:t>Interest Rate (</a:t>
            </a:r>
            <a:r>
              <a:rPr lang="en-IN" b="1" i="0" dirty="0" err="1">
                <a:effectLst/>
                <a:latin typeface="system-ui"/>
              </a:rPr>
              <a:t>int_rate</a:t>
            </a:r>
            <a:r>
              <a:rPr lang="en-IN" b="1" i="0" dirty="0">
                <a:effectLst/>
                <a:latin typeface="system-ui"/>
              </a:rPr>
              <a:t>):</a:t>
            </a:r>
            <a:r>
              <a:rPr lang="en-IN" b="0" i="0" dirty="0">
                <a:effectLst/>
                <a:latin typeface="system-ui"/>
              </a:rPr>
              <a:t> Represents the annual rate at which the borrower will be charged interest on the loan amount. </a:t>
            </a:r>
          </a:p>
          <a:p>
            <a:pPr marL="742950" lvl="1" indent="-285750" algn="l">
              <a:buFont typeface="Arial" panose="020B0604020202020204" pitchFamily="34" charset="0"/>
              <a:buChar char="•"/>
            </a:pPr>
            <a:r>
              <a:rPr lang="en-IN" b="1" i="0" dirty="0">
                <a:effectLst/>
                <a:latin typeface="system-ui"/>
              </a:rPr>
              <a:t>Public Records Bankruptcy (</a:t>
            </a:r>
            <a:r>
              <a:rPr lang="en-IN" b="1" i="0" dirty="0" err="1">
                <a:effectLst/>
                <a:latin typeface="system-ui"/>
              </a:rPr>
              <a:t>public_rec_bankruptcy</a:t>
            </a:r>
            <a:r>
              <a:rPr lang="en-IN" b="1" i="0" dirty="0">
                <a:effectLst/>
                <a:latin typeface="system-ui"/>
              </a:rPr>
              <a:t>):</a:t>
            </a:r>
            <a:r>
              <a:rPr lang="en-IN" b="0" i="0" dirty="0">
                <a:effectLst/>
                <a:latin typeface="system-ui"/>
              </a:rPr>
              <a:t> Indicates the number of locally available bankruptcy records for the customer. A higher value in this column is associated with a lower success rate for loan approval.</a:t>
            </a:r>
          </a:p>
          <a:p>
            <a:endParaRPr lang="en-US" sz="1600" dirty="0"/>
          </a:p>
        </p:txBody>
      </p:sp>
    </p:spTree>
    <p:extLst>
      <p:ext uri="{BB962C8B-B14F-4D97-AF65-F5344CB8AC3E}">
        <p14:creationId xmlns:p14="http://schemas.microsoft.com/office/powerpoint/2010/main" val="417393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B4F5-6A43-3857-EEDC-C2B751A3617C}"/>
              </a:ext>
            </a:extLst>
          </p:cNvPr>
          <p:cNvSpPr>
            <a:spLocks noGrp="1"/>
          </p:cNvSpPr>
          <p:nvPr>
            <p:ph type="title"/>
          </p:nvPr>
        </p:nvSpPr>
        <p:spPr>
          <a:xfrm>
            <a:off x="677334" y="609600"/>
            <a:ext cx="8596668" cy="903514"/>
          </a:xfrm>
        </p:spPr>
        <p:txBody>
          <a:bodyPr/>
          <a:lstStyle/>
          <a:p>
            <a:r>
              <a:rPr lang="en-US" dirty="0"/>
              <a:t>Exploratory Data Analysis</a:t>
            </a:r>
          </a:p>
        </p:txBody>
      </p:sp>
      <p:graphicFrame>
        <p:nvGraphicFramePr>
          <p:cNvPr id="4" name="Content Placeholder 3">
            <a:extLst>
              <a:ext uri="{FF2B5EF4-FFF2-40B4-BE49-F238E27FC236}">
                <a16:creationId xmlns:a16="http://schemas.microsoft.com/office/drawing/2014/main" id="{68A3BF73-7A67-A42E-7B22-36AABBF0EF5D}"/>
              </a:ext>
            </a:extLst>
          </p:cNvPr>
          <p:cNvGraphicFramePr>
            <a:graphicFrameLocks noGrp="1"/>
          </p:cNvGraphicFramePr>
          <p:nvPr>
            <p:ph idx="1"/>
            <p:extLst>
              <p:ext uri="{D42A27DB-BD31-4B8C-83A1-F6EECF244321}">
                <p14:modId xmlns:p14="http://schemas.microsoft.com/office/powerpoint/2010/main" val="1586587944"/>
              </p:ext>
            </p:extLst>
          </p:nvPr>
        </p:nvGraphicFramePr>
        <p:xfrm>
          <a:off x="152400" y="3831772"/>
          <a:ext cx="9677399" cy="266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23AE0AB-8684-77EA-F891-FAAF6A048A1F}"/>
              </a:ext>
            </a:extLst>
          </p:cNvPr>
          <p:cNvSpPr txBox="1"/>
          <p:nvPr/>
        </p:nvSpPr>
        <p:spPr>
          <a:xfrm>
            <a:off x="859971" y="1741715"/>
            <a:ext cx="4162832" cy="1754326"/>
          </a:xfrm>
          <a:prstGeom prst="rect">
            <a:avLst/>
          </a:prstGeom>
          <a:noFill/>
        </p:spPr>
        <p:txBody>
          <a:bodyPr wrap="square" rtlCol="0">
            <a:spAutoFit/>
          </a:bodyPr>
          <a:lstStyle/>
          <a:p>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Data sourcing</a:t>
            </a:r>
          </a:p>
          <a:p>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Data cleaning</a:t>
            </a:r>
          </a:p>
          <a:p>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Univariate analysis</a:t>
            </a:r>
          </a:p>
          <a:p>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Bivariate analysis</a:t>
            </a:r>
          </a:p>
          <a:p>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Derived metrics</a:t>
            </a:r>
          </a:p>
          <a:p>
            <a:endParaRPr lang="en-US" dirty="0"/>
          </a:p>
        </p:txBody>
      </p:sp>
      <p:sp>
        <p:nvSpPr>
          <p:cNvPr id="7" name="Title 1">
            <a:extLst>
              <a:ext uri="{FF2B5EF4-FFF2-40B4-BE49-F238E27FC236}">
                <a16:creationId xmlns:a16="http://schemas.microsoft.com/office/drawing/2014/main" id="{A73D9BAB-AC29-D104-FD44-5CE9BB10A08E}"/>
              </a:ext>
            </a:extLst>
          </p:cNvPr>
          <p:cNvSpPr txBox="1">
            <a:spLocks/>
          </p:cNvSpPr>
          <p:nvPr/>
        </p:nvSpPr>
        <p:spPr>
          <a:xfrm>
            <a:off x="829734" y="3646713"/>
            <a:ext cx="8596668" cy="69668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Cleaning</a:t>
            </a:r>
          </a:p>
        </p:txBody>
      </p:sp>
    </p:spTree>
    <p:extLst>
      <p:ext uri="{BB962C8B-B14F-4D97-AF65-F5344CB8AC3E}">
        <p14:creationId xmlns:p14="http://schemas.microsoft.com/office/powerpoint/2010/main" val="419947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0960-18FF-A294-3AEE-66C61868978C}"/>
              </a:ext>
            </a:extLst>
          </p:cNvPr>
          <p:cNvSpPr>
            <a:spLocks noGrp="1"/>
          </p:cNvSpPr>
          <p:nvPr>
            <p:ph type="title"/>
          </p:nvPr>
        </p:nvSpPr>
        <p:spPr>
          <a:xfrm>
            <a:off x="677334" y="375955"/>
            <a:ext cx="8596668" cy="571102"/>
          </a:xfrm>
        </p:spPr>
        <p:txBody>
          <a:bodyPr>
            <a:normAutofit/>
          </a:bodyPr>
          <a:lstStyle/>
          <a:p>
            <a:r>
              <a:rPr lang="en-IN" sz="2000" b="1" i="0" dirty="0">
                <a:solidFill>
                  <a:srgbClr val="0070C0"/>
                </a:solidFill>
                <a:effectLst/>
                <a:latin typeface="system-ui"/>
              </a:rPr>
              <a:t>1. Filter Data : </a:t>
            </a:r>
            <a:endParaRPr lang="en-US" sz="2000" dirty="0">
              <a:solidFill>
                <a:srgbClr val="0070C0"/>
              </a:solidFill>
            </a:endParaRPr>
          </a:p>
        </p:txBody>
      </p:sp>
      <p:sp>
        <p:nvSpPr>
          <p:cNvPr id="3" name="Content Placeholder 2">
            <a:extLst>
              <a:ext uri="{FF2B5EF4-FFF2-40B4-BE49-F238E27FC236}">
                <a16:creationId xmlns:a16="http://schemas.microsoft.com/office/drawing/2014/main" id="{BCD70027-7FD2-8306-95C9-1945F8977AF9}"/>
              </a:ext>
            </a:extLst>
          </p:cNvPr>
          <p:cNvSpPr>
            <a:spLocks noGrp="1"/>
          </p:cNvSpPr>
          <p:nvPr>
            <p:ph idx="1"/>
          </p:nvPr>
        </p:nvSpPr>
        <p:spPr>
          <a:xfrm>
            <a:off x="677333" y="827314"/>
            <a:ext cx="10339010" cy="3054801"/>
          </a:xfrm>
        </p:spPr>
        <p:txBody>
          <a:bodyPr>
            <a:noAutofit/>
          </a:bodyPr>
          <a:lstStyle/>
          <a:p>
            <a:pPr marL="0" indent="0" algn="l">
              <a:buNone/>
            </a:pPr>
            <a:r>
              <a:rPr lang="en-IN" sz="1600" b="1" i="0" dirty="0">
                <a:solidFill>
                  <a:srgbClr val="0070C0"/>
                </a:solidFill>
                <a:effectLst/>
                <a:latin typeface="system-ui"/>
              </a:rPr>
              <a:t> a. Removing Irrelevant Columns:</a:t>
            </a:r>
            <a:endParaRPr lang="en-IN" sz="1600" b="1" i="0" dirty="0">
              <a:effectLst/>
              <a:latin typeface="system-ui"/>
            </a:endParaRPr>
          </a:p>
          <a:p>
            <a:pPr algn="l">
              <a:buFont typeface="Arial" panose="020B0604020202020204" pitchFamily="34" charset="0"/>
              <a:buChar char="•"/>
            </a:pPr>
            <a:r>
              <a:rPr lang="en-IN" sz="1600" b="1" i="0" dirty="0">
                <a:effectLst/>
                <a:latin typeface="system-ui"/>
              </a:rPr>
              <a:t>Customer Behaviour Columns</a:t>
            </a:r>
            <a:r>
              <a:rPr lang="en-IN" sz="1600" b="0" i="0" dirty="0">
                <a:effectLst/>
                <a:latin typeface="system-ui"/>
              </a:rPr>
              <a:t> - Columns that describe customer behaviour will not be factored into our analysis. The current analysis focuses on the loan application stage, while customer behaviour variables pertain to post-approval actions. Consequently, these attributes will not influence the loan approval/rejection process.</a:t>
            </a:r>
          </a:p>
          <a:p>
            <a:pPr algn="l">
              <a:buFont typeface="Arial" panose="020B0604020202020204" pitchFamily="34" charset="0"/>
              <a:buChar char="•"/>
            </a:pPr>
            <a:r>
              <a:rPr lang="en-IN" sz="1600" b="1" dirty="0">
                <a:latin typeface="system-ui"/>
              </a:rPr>
              <a:t>Granular Data </a:t>
            </a:r>
            <a:r>
              <a:rPr lang="en-IN" sz="1600" b="0" i="0" dirty="0">
                <a:effectLst/>
                <a:latin typeface="system-ui"/>
              </a:rPr>
              <a:t>- Columns providing highly detailed information that may not be necessary for our analysis will be omitted. </a:t>
            </a:r>
          </a:p>
          <a:p>
            <a:pPr algn="l">
              <a:buFont typeface="Arial" panose="020B0604020202020204" pitchFamily="34" charset="0"/>
              <a:buChar char="•"/>
            </a:pPr>
            <a:r>
              <a:rPr lang="en-IN" sz="1600" b="1" dirty="0">
                <a:latin typeface="system-ui"/>
              </a:rPr>
              <a:t>Descriptive Columns </a:t>
            </a:r>
            <a:r>
              <a:rPr lang="en-IN" sz="1600" dirty="0">
                <a:latin typeface="system-ui"/>
              </a:rPr>
              <a:t>– Columns that </a:t>
            </a:r>
            <a:r>
              <a:rPr lang="en-IN" sz="1600" b="0" i="0" dirty="0">
                <a:effectLst/>
                <a:latin typeface="system-ui"/>
              </a:rPr>
              <a:t>contains just descriptive text (nouns), redundant column, index variables that do not contribute to the analysis.</a:t>
            </a:r>
          </a:p>
          <a:p>
            <a:pPr marL="0" indent="0">
              <a:buNone/>
            </a:pPr>
            <a:r>
              <a:rPr lang="en-IN" sz="1600" b="1" dirty="0">
                <a:solidFill>
                  <a:srgbClr val="0070C0"/>
                </a:solidFill>
                <a:latin typeface="system-ui"/>
              </a:rPr>
              <a:t>b</a:t>
            </a:r>
            <a:r>
              <a:rPr lang="en-IN" sz="1600" b="1" i="0" dirty="0">
                <a:solidFill>
                  <a:srgbClr val="0070C0"/>
                </a:solidFill>
                <a:effectLst/>
                <a:latin typeface="system-ui"/>
              </a:rPr>
              <a:t>. Removing Irrelevant  Rows: </a:t>
            </a:r>
            <a:r>
              <a:rPr lang="en-IN" sz="1600" b="0" i="0" dirty="0">
                <a:effectLst/>
                <a:latin typeface="system-ui"/>
              </a:rPr>
              <a:t>Rows with a "</a:t>
            </a:r>
            <a:r>
              <a:rPr lang="en-IN" sz="1600" b="0" i="0" dirty="0" err="1">
                <a:effectLst/>
                <a:latin typeface="system-ui"/>
              </a:rPr>
              <a:t>loan_status</a:t>
            </a:r>
            <a:r>
              <a:rPr lang="en-IN" sz="1600" b="0" i="0" dirty="0">
                <a:effectLst/>
                <a:latin typeface="system-ui"/>
              </a:rPr>
              <a:t>" of "Current" will be dropped as they represent loans in progress and do not contribute to loan approval decisions. </a:t>
            </a:r>
            <a:endParaRPr lang="en-US" sz="1600" dirty="0"/>
          </a:p>
        </p:txBody>
      </p:sp>
      <p:sp>
        <p:nvSpPr>
          <p:cNvPr id="5" name="Title 1">
            <a:extLst>
              <a:ext uri="{FF2B5EF4-FFF2-40B4-BE49-F238E27FC236}">
                <a16:creationId xmlns:a16="http://schemas.microsoft.com/office/drawing/2014/main" id="{2642C381-88A0-89F0-6CCC-0B7896F84135}"/>
              </a:ext>
            </a:extLst>
          </p:cNvPr>
          <p:cNvSpPr txBox="1">
            <a:spLocks/>
          </p:cNvSpPr>
          <p:nvPr/>
        </p:nvSpPr>
        <p:spPr>
          <a:xfrm>
            <a:off x="677333" y="3914981"/>
            <a:ext cx="8749069" cy="74410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solidFill>
                  <a:srgbClr val="0070C0"/>
                </a:solidFill>
                <a:latin typeface="system-ui"/>
              </a:rPr>
              <a:t>2. Treating Nulls and Duplicates</a:t>
            </a:r>
            <a:endParaRPr lang="en-US" sz="1800" b="1" dirty="0">
              <a:solidFill>
                <a:srgbClr val="0070C0"/>
              </a:solidFill>
            </a:endParaRPr>
          </a:p>
        </p:txBody>
      </p:sp>
      <p:sp>
        <p:nvSpPr>
          <p:cNvPr id="6" name="Title 1">
            <a:extLst>
              <a:ext uri="{FF2B5EF4-FFF2-40B4-BE49-F238E27FC236}">
                <a16:creationId xmlns:a16="http://schemas.microsoft.com/office/drawing/2014/main" id="{3E97F0B3-6AE6-53FD-4FAA-DC1DC9127A75}"/>
              </a:ext>
            </a:extLst>
          </p:cNvPr>
          <p:cNvSpPr txBox="1">
            <a:spLocks/>
          </p:cNvSpPr>
          <p:nvPr/>
        </p:nvSpPr>
        <p:spPr>
          <a:xfrm>
            <a:off x="677334" y="4811481"/>
            <a:ext cx="8596668" cy="16437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600" dirty="0"/>
          </a:p>
        </p:txBody>
      </p:sp>
      <p:sp>
        <p:nvSpPr>
          <p:cNvPr id="14" name="TextBox 13">
            <a:extLst>
              <a:ext uri="{FF2B5EF4-FFF2-40B4-BE49-F238E27FC236}">
                <a16:creationId xmlns:a16="http://schemas.microsoft.com/office/drawing/2014/main" id="{3E084768-24C5-F4F4-DFFE-B790258C6919}"/>
              </a:ext>
            </a:extLst>
          </p:cNvPr>
          <p:cNvSpPr txBox="1"/>
          <p:nvPr/>
        </p:nvSpPr>
        <p:spPr>
          <a:xfrm>
            <a:off x="829734" y="4285085"/>
            <a:ext cx="10045095" cy="830997"/>
          </a:xfrm>
          <a:prstGeom prst="rect">
            <a:avLst/>
          </a:prstGeom>
          <a:noFill/>
        </p:spPr>
        <p:txBody>
          <a:bodyPr wrap="square" rtlCol="0">
            <a:spAutoFit/>
          </a:bodyPr>
          <a:lstStyle/>
          <a:p>
            <a:pPr algn="l">
              <a:buFont typeface="Arial" panose="020B0604020202020204" pitchFamily="34" charset="0"/>
              <a:buChar char="•"/>
            </a:pPr>
            <a:r>
              <a:rPr lang="en-IN" sz="1600" b="0" i="0" dirty="0">
                <a:effectLst/>
                <a:latin typeface="system-ui"/>
              </a:rPr>
              <a:t>Certain columns contain </a:t>
            </a:r>
            <a:r>
              <a:rPr lang="en-IN" sz="1600" b="1" i="0" dirty="0">
                <a:effectLst/>
                <a:latin typeface="system-ui"/>
              </a:rPr>
              <a:t>only null values</a:t>
            </a:r>
            <a:r>
              <a:rPr lang="en-IN" sz="1600" b="0" i="0" dirty="0">
                <a:effectLst/>
                <a:latin typeface="system-ui"/>
              </a:rPr>
              <a:t>, and these columns will also be dropped.</a:t>
            </a:r>
          </a:p>
          <a:p>
            <a:pPr algn="l">
              <a:buFont typeface="Arial" panose="020B0604020202020204" pitchFamily="34" charset="0"/>
              <a:buChar char="•"/>
            </a:pPr>
            <a:r>
              <a:rPr lang="en-IN" sz="1600" b="0" i="0" dirty="0">
                <a:effectLst/>
                <a:latin typeface="system-ui"/>
              </a:rPr>
              <a:t>9 Columns with </a:t>
            </a:r>
            <a:r>
              <a:rPr lang="en-IN" sz="1600" b="1" i="0" dirty="0">
                <a:effectLst/>
                <a:latin typeface="system-ui"/>
              </a:rPr>
              <a:t>single value</a:t>
            </a:r>
            <a:r>
              <a:rPr lang="en-IN" sz="1600" b="0" i="0" dirty="0">
                <a:effectLst/>
                <a:latin typeface="system-ui"/>
              </a:rPr>
              <a:t> that do not contribute to the analysis will be removed.</a:t>
            </a:r>
          </a:p>
          <a:p>
            <a:pPr algn="l">
              <a:buFont typeface="Arial" panose="020B0604020202020204" pitchFamily="34" charset="0"/>
              <a:buChar char="•"/>
            </a:pPr>
            <a:r>
              <a:rPr lang="en-IN" sz="1600" b="0" i="0" dirty="0">
                <a:effectLst/>
                <a:latin typeface="system-ui"/>
              </a:rPr>
              <a:t>Columns with </a:t>
            </a:r>
            <a:r>
              <a:rPr lang="en-IN" sz="1600" b="1" i="0" dirty="0">
                <a:effectLst/>
                <a:latin typeface="system-ui"/>
              </a:rPr>
              <a:t>more than 50% of data being empty</a:t>
            </a:r>
            <a:r>
              <a:rPr lang="en-IN" sz="1600" b="0" i="0" dirty="0">
                <a:effectLst/>
                <a:latin typeface="system-ui"/>
              </a:rPr>
              <a:t> will be dropped.</a:t>
            </a:r>
          </a:p>
        </p:txBody>
      </p:sp>
      <p:sp>
        <p:nvSpPr>
          <p:cNvPr id="15" name="TextBox 14">
            <a:extLst>
              <a:ext uri="{FF2B5EF4-FFF2-40B4-BE49-F238E27FC236}">
                <a16:creationId xmlns:a16="http://schemas.microsoft.com/office/drawing/2014/main" id="{B312B11F-D332-AA05-E11A-1DA9563154F9}"/>
              </a:ext>
            </a:extLst>
          </p:cNvPr>
          <p:cNvSpPr txBox="1"/>
          <p:nvPr/>
        </p:nvSpPr>
        <p:spPr>
          <a:xfrm>
            <a:off x="829734" y="5202148"/>
            <a:ext cx="3927324" cy="1323439"/>
          </a:xfrm>
          <a:prstGeom prst="rect">
            <a:avLst/>
          </a:prstGeom>
          <a:noFill/>
        </p:spPr>
        <p:txBody>
          <a:bodyPr wrap="square" rtlCol="0">
            <a:spAutoFit/>
          </a:bodyPr>
          <a:lstStyle/>
          <a:p>
            <a:r>
              <a:rPr lang="en-US" sz="1600" dirty="0">
                <a:solidFill>
                  <a:srgbClr val="0070C0"/>
                </a:solidFill>
              </a:rPr>
              <a:t>3. </a:t>
            </a:r>
            <a:r>
              <a:rPr lang="en-IN" sz="1600" dirty="0">
                <a:solidFill>
                  <a:srgbClr val="0070C0"/>
                </a:solidFill>
              </a:rPr>
              <a:t>Fix missing values</a:t>
            </a:r>
            <a:br>
              <a:rPr lang="en-US" sz="1600" dirty="0">
                <a:solidFill>
                  <a:srgbClr val="0070C0"/>
                </a:solidFill>
              </a:rPr>
            </a:br>
            <a:r>
              <a:rPr lang="en-US" sz="1600" dirty="0">
                <a:solidFill>
                  <a:srgbClr val="0070C0"/>
                </a:solidFill>
              </a:rPr>
              <a:t>4. Correcting Datatypes</a:t>
            </a:r>
            <a:br>
              <a:rPr lang="en-US" sz="1600" dirty="0">
                <a:solidFill>
                  <a:srgbClr val="0070C0"/>
                </a:solidFill>
              </a:rPr>
            </a:br>
            <a:r>
              <a:rPr lang="en-US" sz="1600" dirty="0">
                <a:solidFill>
                  <a:srgbClr val="0070C0"/>
                </a:solidFill>
              </a:rPr>
              <a:t>5. Standardizing Values</a:t>
            </a:r>
            <a:br>
              <a:rPr lang="en-US" sz="1600" dirty="0">
                <a:solidFill>
                  <a:srgbClr val="0070C0"/>
                </a:solidFill>
              </a:rPr>
            </a:br>
            <a:r>
              <a:rPr lang="en-US" sz="1600" dirty="0">
                <a:solidFill>
                  <a:srgbClr val="0070C0"/>
                </a:solidFill>
              </a:rPr>
              <a:t>6.</a:t>
            </a:r>
            <a:r>
              <a:rPr lang="en-IN" sz="1600" dirty="0">
                <a:solidFill>
                  <a:srgbClr val="0070C0"/>
                </a:solidFill>
              </a:rPr>
              <a:t> Outlier Treatment</a:t>
            </a:r>
            <a:br>
              <a:rPr lang="en-IN" sz="1600" dirty="0">
                <a:solidFill>
                  <a:srgbClr val="0070C0"/>
                </a:solidFill>
              </a:rPr>
            </a:br>
            <a:r>
              <a:rPr lang="en-IN" sz="1600" dirty="0">
                <a:solidFill>
                  <a:srgbClr val="0070C0"/>
                </a:solidFill>
              </a:rPr>
              <a:t>7. Deriving New Columns</a:t>
            </a:r>
            <a:endParaRPr lang="en-US" sz="1600" dirty="0"/>
          </a:p>
        </p:txBody>
      </p:sp>
    </p:spTree>
    <p:extLst>
      <p:ext uri="{BB962C8B-B14F-4D97-AF65-F5344CB8AC3E}">
        <p14:creationId xmlns:p14="http://schemas.microsoft.com/office/powerpoint/2010/main" val="50536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F1F9-8F04-D2A0-5311-A4781CAAC28B}"/>
              </a:ext>
            </a:extLst>
          </p:cNvPr>
          <p:cNvSpPr>
            <a:spLocks noGrp="1"/>
          </p:cNvSpPr>
          <p:nvPr>
            <p:ph type="title"/>
          </p:nvPr>
        </p:nvSpPr>
        <p:spPr>
          <a:xfrm>
            <a:off x="677334" y="185196"/>
            <a:ext cx="8596668" cy="810228"/>
          </a:xfrm>
        </p:spPr>
        <p:txBody>
          <a:bodyPr>
            <a:normAutofit fontScale="90000"/>
          </a:bodyPr>
          <a:lstStyle/>
          <a:p>
            <a:r>
              <a:rPr lang="en-US" dirty="0"/>
              <a:t>Univariate Analysis – Categorical columns</a:t>
            </a:r>
          </a:p>
        </p:txBody>
      </p:sp>
      <p:pic>
        <p:nvPicPr>
          <p:cNvPr id="4" name="Picture 3">
            <a:extLst>
              <a:ext uri="{FF2B5EF4-FFF2-40B4-BE49-F238E27FC236}">
                <a16:creationId xmlns:a16="http://schemas.microsoft.com/office/drawing/2014/main" id="{86BBA7E6-8FB9-BA43-60BC-4E18119735EF}"/>
              </a:ext>
            </a:extLst>
          </p:cNvPr>
          <p:cNvPicPr>
            <a:picLocks noChangeAspect="1"/>
          </p:cNvPicPr>
          <p:nvPr/>
        </p:nvPicPr>
        <p:blipFill>
          <a:blip r:embed="rId2"/>
          <a:stretch>
            <a:fillRect/>
          </a:stretch>
        </p:blipFill>
        <p:spPr>
          <a:xfrm>
            <a:off x="57875" y="914400"/>
            <a:ext cx="4004839" cy="2754775"/>
          </a:xfrm>
          <a:prstGeom prst="rect">
            <a:avLst/>
          </a:prstGeom>
        </p:spPr>
      </p:pic>
      <p:pic>
        <p:nvPicPr>
          <p:cNvPr id="5" name="Picture 4">
            <a:extLst>
              <a:ext uri="{FF2B5EF4-FFF2-40B4-BE49-F238E27FC236}">
                <a16:creationId xmlns:a16="http://schemas.microsoft.com/office/drawing/2014/main" id="{4AF5E92A-6FB3-9A65-CE83-94FABADCAA3C}"/>
              </a:ext>
            </a:extLst>
          </p:cNvPr>
          <p:cNvPicPr>
            <a:picLocks noChangeAspect="1"/>
          </p:cNvPicPr>
          <p:nvPr/>
        </p:nvPicPr>
        <p:blipFill>
          <a:blip r:embed="rId3"/>
          <a:stretch>
            <a:fillRect/>
          </a:stretch>
        </p:blipFill>
        <p:spPr>
          <a:xfrm>
            <a:off x="3880199" y="914400"/>
            <a:ext cx="4488297" cy="2754775"/>
          </a:xfrm>
          <a:prstGeom prst="rect">
            <a:avLst/>
          </a:prstGeom>
        </p:spPr>
      </p:pic>
      <p:pic>
        <p:nvPicPr>
          <p:cNvPr id="6" name="Picture 5">
            <a:extLst>
              <a:ext uri="{FF2B5EF4-FFF2-40B4-BE49-F238E27FC236}">
                <a16:creationId xmlns:a16="http://schemas.microsoft.com/office/drawing/2014/main" id="{A939F4DC-ADBC-D2E5-D8B1-39C7F4F76ECE}"/>
              </a:ext>
            </a:extLst>
          </p:cNvPr>
          <p:cNvPicPr>
            <a:picLocks noChangeAspect="1"/>
          </p:cNvPicPr>
          <p:nvPr/>
        </p:nvPicPr>
        <p:blipFill>
          <a:blip r:embed="rId4"/>
          <a:stretch>
            <a:fillRect/>
          </a:stretch>
        </p:blipFill>
        <p:spPr>
          <a:xfrm>
            <a:off x="173620" y="3877515"/>
            <a:ext cx="5532699" cy="2882093"/>
          </a:xfrm>
          <a:prstGeom prst="rect">
            <a:avLst/>
          </a:prstGeom>
        </p:spPr>
      </p:pic>
      <p:pic>
        <p:nvPicPr>
          <p:cNvPr id="7" name="Picture 6">
            <a:extLst>
              <a:ext uri="{FF2B5EF4-FFF2-40B4-BE49-F238E27FC236}">
                <a16:creationId xmlns:a16="http://schemas.microsoft.com/office/drawing/2014/main" id="{44C13CEF-FA00-B224-155B-0463F75A47C8}"/>
              </a:ext>
            </a:extLst>
          </p:cNvPr>
          <p:cNvPicPr>
            <a:picLocks noChangeAspect="1"/>
          </p:cNvPicPr>
          <p:nvPr/>
        </p:nvPicPr>
        <p:blipFill>
          <a:blip r:embed="rId5"/>
          <a:stretch>
            <a:fillRect/>
          </a:stretch>
        </p:blipFill>
        <p:spPr>
          <a:xfrm>
            <a:off x="8129289" y="914400"/>
            <a:ext cx="3889092" cy="2754775"/>
          </a:xfrm>
          <a:prstGeom prst="rect">
            <a:avLst/>
          </a:prstGeom>
        </p:spPr>
      </p:pic>
      <p:pic>
        <p:nvPicPr>
          <p:cNvPr id="8" name="Picture 7">
            <a:extLst>
              <a:ext uri="{FF2B5EF4-FFF2-40B4-BE49-F238E27FC236}">
                <a16:creationId xmlns:a16="http://schemas.microsoft.com/office/drawing/2014/main" id="{A6179EA5-A519-3FD9-1085-5C0A0EE67D06}"/>
              </a:ext>
            </a:extLst>
          </p:cNvPr>
          <p:cNvPicPr>
            <a:picLocks noChangeAspect="1"/>
          </p:cNvPicPr>
          <p:nvPr/>
        </p:nvPicPr>
        <p:blipFill>
          <a:blip r:embed="rId6"/>
          <a:stretch>
            <a:fillRect/>
          </a:stretch>
        </p:blipFill>
        <p:spPr>
          <a:xfrm>
            <a:off x="5628190" y="3793759"/>
            <a:ext cx="6390190" cy="2965849"/>
          </a:xfrm>
          <a:prstGeom prst="rect">
            <a:avLst/>
          </a:prstGeom>
        </p:spPr>
      </p:pic>
    </p:spTree>
    <p:extLst>
      <p:ext uri="{BB962C8B-B14F-4D97-AF65-F5344CB8AC3E}">
        <p14:creationId xmlns:p14="http://schemas.microsoft.com/office/powerpoint/2010/main" val="274144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E3E4A-C37F-774D-65C4-14F0F15B0A0C}"/>
              </a:ext>
            </a:extLst>
          </p:cNvPr>
          <p:cNvPicPr>
            <a:picLocks noChangeAspect="1"/>
          </p:cNvPicPr>
          <p:nvPr/>
        </p:nvPicPr>
        <p:blipFill>
          <a:blip r:embed="rId2"/>
          <a:stretch>
            <a:fillRect/>
          </a:stretch>
        </p:blipFill>
        <p:spPr>
          <a:xfrm>
            <a:off x="91633" y="277050"/>
            <a:ext cx="4781309" cy="2839433"/>
          </a:xfrm>
          <a:prstGeom prst="rect">
            <a:avLst/>
          </a:prstGeom>
        </p:spPr>
      </p:pic>
      <p:pic>
        <p:nvPicPr>
          <p:cNvPr id="5" name="Picture 4">
            <a:extLst>
              <a:ext uri="{FF2B5EF4-FFF2-40B4-BE49-F238E27FC236}">
                <a16:creationId xmlns:a16="http://schemas.microsoft.com/office/drawing/2014/main" id="{5C3AA022-2DAE-240B-BE8B-15FDFEDB78E3}"/>
              </a:ext>
            </a:extLst>
          </p:cNvPr>
          <p:cNvPicPr>
            <a:picLocks noChangeAspect="1"/>
          </p:cNvPicPr>
          <p:nvPr/>
        </p:nvPicPr>
        <p:blipFill>
          <a:blip r:embed="rId3"/>
          <a:stretch>
            <a:fillRect/>
          </a:stretch>
        </p:blipFill>
        <p:spPr>
          <a:xfrm>
            <a:off x="4675209" y="173620"/>
            <a:ext cx="7258290" cy="3379807"/>
          </a:xfrm>
          <a:prstGeom prst="rect">
            <a:avLst/>
          </a:prstGeom>
        </p:spPr>
      </p:pic>
      <p:pic>
        <p:nvPicPr>
          <p:cNvPr id="6" name="Picture 5">
            <a:extLst>
              <a:ext uri="{FF2B5EF4-FFF2-40B4-BE49-F238E27FC236}">
                <a16:creationId xmlns:a16="http://schemas.microsoft.com/office/drawing/2014/main" id="{361E831B-BC6F-7608-F10F-52476386B082}"/>
              </a:ext>
            </a:extLst>
          </p:cNvPr>
          <p:cNvPicPr>
            <a:picLocks noChangeAspect="1"/>
          </p:cNvPicPr>
          <p:nvPr/>
        </p:nvPicPr>
        <p:blipFill>
          <a:blip r:embed="rId4"/>
          <a:stretch>
            <a:fillRect/>
          </a:stretch>
        </p:blipFill>
        <p:spPr>
          <a:xfrm>
            <a:off x="33757" y="3553426"/>
            <a:ext cx="7871749" cy="3130953"/>
          </a:xfrm>
          <a:prstGeom prst="rect">
            <a:avLst/>
          </a:prstGeom>
        </p:spPr>
      </p:pic>
      <p:pic>
        <p:nvPicPr>
          <p:cNvPr id="7" name="Picture 6">
            <a:extLst>
              <a:ext uri="{FF2B5EF4-FFF2-40B4-BE49-F238E27FC236}">
                <a16:creationId xmlns:a16="http://schemas.microsoft.com/office/drawing/2014/main" id="{0952D772-AF60-C95C-A468-9336FA948C3A}"/>
              </a:ext>
            </a:extLst>
          </p:cNvPr>
          <p:cNvPicPr>
            <a:picLocks noChangeAspect="1"/>
          </p:cNvPicPr>
          <p:nvPr/>
        </p:nvPicPr>
        <p:blipFill>
          <a:blip r:embed="rId5"/>
          <a:stretch>
            <a:fillRect/>
          </a:stretch>
        </p:blipFill>
        <p:spPr>
          <a:xfrm>
            <a:off x="8021256" y="3741519"/>
            <a:ext cx="3912243" cy="2839432"/>
          </a:xfrm>
          <a:prstGeom prst="rect">
            <a:avLst/>
          </a:prstGeom>
        </p:spPr>
      </p:pic>
    </p:spTree>
    <p:extLst>
      <p:ext uri="{BB962C8B-B14F-4D97-AF65-F5344CB8AC3E}">
        <p14:creationId xmlns:p14="http://schemas.microsoft.com/office/powerpoint/2010/main" val="35039623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1861</Words>
  <Application>Microsoft Macintosh PowerPoint</Application>
  <PresentationFormat>Widescreen</PresentationFormat>
  <Paragraphs>130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freight-text-pro</vt:lpstr>
      <vt:lpstr>Helvetica</vt:lpstr>
      <vt:lpstr>system-ui</vt:lpstr>
      <vt:lpstr>Trebuchet MS</vt:lpstr>
      <vt:lpstr>Wingdings 3</vt:lpstr>
      <vt:lpstr>Facet</vt:lpstr>
      <vt:lpstr>Lending Case Study</vt:lpstr>
      <vt:lpstr>Business Understanding</vt:lpstr>
      <vt:lpstr>Objective</vt:lpstr>
      <vt:lpstr>Data Understanding </vt:lpstr>
      <vt:lpstr>PowerPoint Presentation</vt:lpstr>
      <vt:lpstr>Exploratory Data Analysis</vt:lpstr>
      <vt:lpstr>1. Filter Data : </vt:lpstr>
      <vt:lpstr>Univariate Analysis – Categorical columns</vt:lpstr>
      <vt:lpstr>PowerPoint Presentation</vt:lpstr>
      <vt:lpstr>Univariate Analysis – Quantitative Columns</vt:lpstr>
      <vt:lpstr>Univariate Segmented Analysis</vt:lpstr>
      <vt:lpstr>PowerPoint Presentation</vt:lpstr>
      <vt:lpstr>Bivariate Analysis</vt:lpstr>
      <vt:lpstr>Multivariate Analysis- Correlation Matrix</vt:lpstr>
      <vt:lpstr>Observations and Inferences from Univariate Analysis </vt:lpstr>
      <vt:lpstr>Segmented Univariate Analysis</vt:lpstr>
      <vt:lpstr>Multivariate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Susmita Mishra</dc:creator>
  <cp:lastModifiedBy>Susmita Mishra</cp:lastModifiedBy>
  <cp:revision>1</cp:revision>
  <dcterms:created xsi:type="dcterms:W3CDTF">2024-11-17T14:44:21Z</dcterms:created>
  <dcterms:modified xsi:type="dcterms:W3CDTF">2024-11-17T17:16:19Z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044e15f-f7a6-4542-a3ad-1fe1916a0503_Enabled">
    <vt:lpwstr>true</vt:lpwstr>
  </property>
  <property fmtid="{D5CDD505-2E9C-101B-9397-08002B2CF9AE}" pid="3" name="MSIP_Label_e044e15f-f7a6-4542-a3ad-1fe1916a0503_SetDate">
    <vt:lpwstr>2024-11-17T17:16:19Z</vt:lpwstr>
  </property>
  <property fmtid="{D5CDD505-2E9C-101B-9397-08002B2CF9AE}" pid="4" name="MSIP_Label_e044e15f-f7a6-4542-a3ad-1fe1916a0503_Method">
    <vt:lpwstr>Standard</vt:lpwstr>
  </property>
  <property fmtid="{D5CDD505-2E9C-101B-9397-08002B2CF9AE}" pid="5" name="MSIP_Label_e044e15f-f7a6-4542-a3ad-1fe1916a0503_Name">
    <vt:lpwstr>Internal</vt:lpwstr>
  </property>
  <property fmtid="{D5CDD505-2E9C-101B-9397-08002B2CF9AE}" pid="6" name="MSIP_Label_e044e15f-f7a6-4542-a3ad-1fe1916a0503_SiteId">
    <vt:lpwstr>1b212e38-787d-48cb-83bb-5e4302f225e4</vt:lpwstr>
  </property>
  <property fmtid="{D5CDD505-2E9C-101B-9397-08002B2CF9AE}" pid="7" name="MSIP_Label_e044e15f-f7a6-4542-a3ad-1fe1916a0503_ActionId">
    <vt:lpwstr>04e6db4c-61d0-4330-bcaa-2aff0fcb20d3</vt:lpwstr>
  </property>
  <property fmtid="{D5CDD505-2E9C-101B-9397-08002B2CF9AE}" pid="8" name="MSIP_Label_e044e15f-f7a6-4542-a3ad-1fe1916a0503_ContentBits">
    <vt:lpwstr>0</vt:lpwstr>
  </property>
</Properties>
</file>